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97" r:id="rId3"/>
    <p:sldId id="298" r:id="rId4"/>
    <p:sldId id="299" r:id="rId5"/>
    <p:sldId id="300" r:id="rId6"/>
    <p:sldId id="301" r:id="rId7"/>
    <p:sldId id="302" r:id="rId8"/>
    <p:sldId id="303" r:id="rId9"/>
    <p:sldId id="304" r:id="rId10"/>
    <p:sldId id="305" r:id="rId11"/>
    <p:sldId id="319" r:id="rId12"/>
    <p:sldId id="320" r:id="rId13"/>
    <p:sldId id="321" r:id="rId14"/>
    <p:sldId id="335" r:id="rId15"/>
    <p:sldId id="306" r:id="rId16"/>
    <p:sldId id="307" r:id="rId17"/>
    <p:sldId id="308" r:id="rId18"/>
    <p:sldId id="309" r:id="rId19"/>
    <p:sldId id="311" r:id="rId20"/>
    <p:sldId id="310" r:id="rId21"/>
    <p:sldId id="257" r:id="rId22"/>
    <p:sldId id="291" r:id="rId23"/>
    <p:sldId id="312" r:id="rId24"/>
    <p:sldId id="313" r:id="rId25"/>
    <p:sldId id="314" r:id="rId26"/>
    <p:sldId id="315" r:id="rId27"/>
    <p:sldId id="316" r:id="rId28"/>
    <p:sldId id="317" r:id="rId29"/>
    <p:sldId id="318" r:id="rId30"/>
    <p:sldId id="322" r:id="rId31"/>
    <p:sldId id="323" r:id="rId32"/>
    <p:sldId id="324" r:id="rId33"/>
    <p:sldId id="325" r:id="rId34"/>
    <p:sldId id="326" r:id="rId35"/>
    <p:sldId id="327" r:id="rId36"/>
    <p:sldId id="328" r:id="rId37"/>
    <p:sldId id="329" r:id="rId38"/>
    <p:sldId id="330" r:id="rId39"/>
    <p:sldId id="331" r:id="rId40"/>
    <p:sldId id="332" r:id="rId41"/>
    <p:sldId id="334" r:id="rId42"/>
    <p:sldId id="33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807"/>
  </p:normalViewPr>
  <p:slideViewPr>
    <p:cSldViewPr snapToGrid="0" snapToObjects="1">
      <p:cViewPr varScale="1">
        <p:scale>
          <a:sx n="124" d="100"/>
          <a:sy n="124" d="100"/>
        </p:scale>
        <p:origin x="6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841B9-1A64-8945-8173-B92DA4513B85}" type="datetimeFigureOut">
              <a:rPr lang="en-US" smtClean="0"/>
              <a:t>5/24/21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E986A-F2BD-044D-9F2C-73B6A601D264}" type="slidenum">
              <a:rPr lang="en-US" smtClean="0"/>
              <a:t>‹#›</a:t>
            </a:fld>
            <a:endParaRPr lang="en-US"/>
          </a:p>
        </p:txBody>
      </p:sp>
    </p:spTree>
    <p:extLst>
      <p:ext uri="{BB962C8B-B14F-4D97-AF65-F5344CB8AC3E}">
        <p14:creationId xmlns:p14="http://schemas.microsoft.com/office/powerpoint/2010/main" val="1481737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6</a:t>
            </a:fld>
            <a:endParaRPr lang="en-US"/>
          </a:p>
        </p:txBody>
      </p:sp>
    </p:spTree>
    <p:extLst>
      <p:ext uri="{BB962C8B-B14F-4D97-AF65-F5344CB8AC3E}">
        <p14:creationId xmlns:p14="http://schemas.microsoft.com/office/powerpoint/2010/main" val="2232556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22</a:t>
            </a:fld>
            <a:endParaRPr lang="en-US"/>
          </a:p>
        </p:txBody>
      </p:sp>
    </p:spTree>
    <p:extLst>
      <p:ext uri="{BB962C8B-B14F-4D97-AF65-F5344CB8AC3E}">
        <p14:creationId xmlns:p14="http://schemas.microsoft.com/office/powerpoint/2010/main" val="69513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23</a:t>
            </a:fld>
            <a:endParaRPr lang="en-US"/>
          </a:p>
        </p:txBody>
      </p:sp>
    </p:spTree>
    <p:extLst>
      <p:ext uri="{BB962C8B-B14F-4D97-AF65-F5344CB8AC3E}">
        <p14:creationId xmlns:p14="http://schemas.microsoft.com/office/powerpoint/2010/main" val="2077346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24</a:t>
            </a:fld>
            <a:endParaRPr lang="en-US"/>
          </a:p>
        </p:txBody>
      </p:sp>
    </p:spTree>
    <p:extLst>
      <p:ext uri="{BB962C8B-B14F-4D97-AF65-F5344CB8AC3E}">
        <p14:creationId xmlns:p14="http://schemas.microsoft.com/office/powerpoint/2010/main" val="2776304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25</a:t>
            </a:fld>
            <a:endParaRPr lang="en-US"/>
          </a:p>
        </p:txBody>
      </p:sp>
    </p:spTree>
    <p:extLst>
      <p:ext uri="{BB962C8B-B14F-4D97-AF65-F5344CB8AC3E}">
        <p14:creationId xmlns:p14="http://schemas.microsoft.com/office/powerpoint/2010/main" val="3745486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26</a:t>
            </a:fld>
            <a:endParaRPr lang="en-US"/>
          </a:p>
        </p:txBody>
      </p:sp>
    </p:spTree>
    <p:extLst>
      <p:ext uri="{BB962C8B-B14F-4D97-AF65-F5344CB8AC3E}">
        <p14:creationId xmlns:p14="http://schemas.microsoft.com/office/powerpoint/2010/main" val="394535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27</a:t>
            </a:fld>
            <a:endParaRPr lang="en-US"/>
          </a:p>
        </p:txBody>
      </p:sp>
    </p:spTree>
    <p:extLst>
      <p:ext uri="{BB962C8B-B14F-4D97-AF65-F5344CB8AC3E}">
        <p14:creationId xmlns:p14="http://schemas.microsoft.com/office/powerpoint/2010/main" val="2586319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28</a:t>
            </a:fld>
            <a:endParaRPr lang="en-US"/>
          </a:p>
        </p:txBody>
      </p:sp>
    </p:spTree>
    <p:extLst>
      <p:ext uri="{BB962C8B-B14F-4D97-AF65-F5344CB8AC3E}">
        <p14:creationId xmlns:p14="http://schemas.microsoft.com/office/powerpoint/2010/main" val="1465220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32</a:t>
            </a:fld>
            <a:endParaRPr lang="en-US"/>
          </a:p>
        </p:txBody>
      </p:sp>
    </p:spTree>
    <p:extLst>
      <p:ext uri="{BB962C8B-B14F-4D97-AF65-F5344CB8AC3E}">
        <p14:creationId xmlns:p14="http://schemas.microsoft.com/office/powerpoint/2010/main" val="1442009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39</a:t>
            </a:fld>
            <a:endParaRPr lang="en-US"/>
          </a:p>
        </p:txBody>
      </p:sp>
    </p:spTree>
    <p:extLst>
      <p:ext uri="{BB962C8B-B14F-4D97-AF65-F5344CB8AC3E}">
        <p14:creationId xmlns:p14="http://schemas.microsoft.com/office/powerpoint/2010/main" val="2242102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41</a:t>
            </a:fld>
            <a:endParaRPr lang="en-US"/>
          </a:p>
        </p:txBody>
      </p:sp>
    </p:spTree>
    <p:extLst>
      <p:ext uri="{BB962C8B-B14F-4D97-AF65-F5344CB8AC3E}">
        <p14:creationId xmlns:p14="http://schemas.microsoft.com/office/powerpoint/2010/main" val="1262015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7</a:t>
            </a:fld>
            <a:endParaRPr lang="en-US"/>
          </a:p>
        </p:txBody>
      </p:sp>
    </p:spTree>
    <p:extLst>
      <p:ext uri="{BB962C8B-B14F-4D97-AF65-F5344CB8AC3E}">
        <p14:creationId xmlns:p14="http://schemas.microsoft.com/office/powerpoint/2010/main" val="378565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42</a:t>
            </a:fld>
            <a:endParaRPr lang="en-US"/>
          </a:p>
        </p:txBody>
      </p:sp>
    </p:spTree>
    <p:extLst>
      <p:ext uri="{BB962C8B-B14F-4D97-AF65-F5344CB8AC3E}">
        <p14:creationId xmlns:p14="http://schemas.microsoft.com/office/powerpoint/2010/main" val="58481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8</a:t>
            </a:fld>
            <a:endParaRPr lang="en-US"/>
          </a:p>
        </p:txBody>
      </p:sp>
    </p:spTree>
    <p:extLst>
      <p:ext uri="{BB962C8B-B14F-4D97-AF65-F5344CB8AC3E}">
        <p14:creationId xmlns:p14="http://schemas.microsoft.com/office/powerpoint/2010/main" val="339300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10</a:t>
            </a:fld>
            <a:endParaRPr lang="en-US"/>
          </a:p>
        </p:txBody>
      </p:sp>
    </p:spTree>
    <p:extLst>
      <p:ext uri="{BB962C8B-B14F-4D97-AF65-F5344CB8AC3E}">
        <p14:creationId xmlns:p14="http://schemas.microsoft.com/office/powerpoint/2010/main" val="1423466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11</a:t>
            </a:fld>
            <a:endParaRPr lang="en-US"/>
          </a:p>
        </p:txBody>
      </p:sp>
    </p:spTree>
    <p:extLst>
      <p:ext uri="{BB962C8B-B14F-4D97-AF65-F5344CB8AC3E}">
        <p14:creationId xmlns:p14="http://schemas.microsoft.com/office/powerpoint/2010/main" val="3368347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12</a:t>
            </a:fld>
            <a:endParaRPr lang="en-US"/>
          </a:p>
        </p:txBody>
      </p:sp>
    </p:spTree>
    <p:extLst>
      <p:ext uri="{BB962C8B-B14F-4D97-AF65-F5344CB8AC3E}">
        <p14:creationId xmlns:p14="http://schemas.microsoft.com/office/powerpoint/2010/main" val="1770634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13</a:t>
            </a:fld>
            <a:endParaRPr lang="en-US"/>
          </a:p>
        </p:txBody>
      </p:sp>
    </p:spTree>
    <p:extLst>
      <p:ext uri="{BB962C8B-B14F-4D97-AF65-F5344CB8AC3E}">
        <p14:creationId xmlns:p14="http://schemas.microsoft.com/office/powerpoint/2010/main" val="3892109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16</a:t>
            </a:fld>
            <a:endParaRPr lang="en-US"/>
          </a:p>
        </p:txBody>
      </p:sp>
    </p:spTree>
    <p:extLst>
      <p:ext uri="{BB962C8B-B14F-4D97-AF65-F5344CB8AC3E}">
        <p14:creationId xmlns:p14="http://schemas.microsoft.com/office/powerpoint/2010/main" val="2213911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986A-F2BD-044D-9F2C-73B6A601D264}" type="slidenum">
              <a:rPr lang="en-US" smtClean="0"/>
              <a:t>17</a:t>
            </a:fld>
            <a:endParaRPr lang="en-US"/>
          </a:p>
        </p:txBody>
      </p:sp>
    </p:spTree>
    <p:extLst>
      <p:ext uri="{BB962C8B-B14F-4D97-AF65-F5344CB8AC3E}">
        <p14:creationId xmlns:p14="http://schemas.microsoft.com/office/powerpoint/2010/main" val="722360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07974-7335-4F4E-BDE4-624E63FF70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EE7882-9F7F-0F40-89A5-AE349568AC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149057-6C13-544C-B944-86C7BE46D016}"/>
              </a:ext>
            </a:extLst>
          </p:cNvPr>
          <p:cNvSpPr>
            <a:spLocks noGrp="1"/>
          </p:cNvSpPr>
          <p:nvPr>
            <p:ph type="dt" sz="half" idx="10"/>
          </p:nvPr>
        </p:nvSpPr>
        <p:spPr/>
        <p:txBody>
          <a:bodyPr/>
          <a:lstStyle/>
          <a:p>
            <a:fld id="{4FC33D51-84EE-4342-A167-59A5062C565E}" type="datetimeFigureOut">
              <a:rPr lang="en-US" smtClean="0"/>
              <a:t>5/24/21</a:t>
            </a:fld>
            <a:endParaRPr lang="en-US"/>
          </a:p>
        </p:txBody>
      </p:sp>
      <p:sp>
        <p:nvSpPr>
          <p:cNvPr id="5" name="Footer Placeholder 4">
            <a:extLst>
              <a:ext uri="{FF2B5EF4-FFF2-40B4-BE49-F238E27FC236}">
                <a16:creationId xmlns:a16="http://schemas.microsoft.com/office/drawing/2014/main" id="{DB3B15AD-C749-7A4B-91FF-A4F395421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CE4BD-9FC2-3D46-9317-0B73929EAE90}"/>
              </a:ext>
            </a:extLst>
          </p:cNvPr>
          <p:cNvSpPr>
            <a:spLocks noGrp="1"/>
          </p:cNvSpPr>
          <p:nvPr>
            <p:ph type="sldNum" sz="quarter" idx="12"/>
          </p:nvPr>
        </p:nvSpPr>
        <p:spPr/>
        <p:txBody>
          <a:bodyPr/>
          <a:lstStyle/>
          <a:p>
            <a:fld id="{CA2B56D8-D1E1-E847-B372-532174C53ADE}" type="slidenum">
              <a:rPr lang="en-US" smtClean="0"/>
              <a:t>‹#›</a:t>
            </a:fld>
            <a:endParaRPr lang="en-US"/>
          </a:p>
        </p:txBody>
      </p:sp>
    </p:spTree>
    <p:extLst>
      <p:ext uri="{BB962C8B-B14F-4D97-AF65-F5344CB8AC3E}">
        <p14:creationId xmlns:p14="http://schemas.microsoft.com/office/powerpoint/2010/main" val="1945724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86003-04C1-DE47-A494-E94D400FC0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E5A660-4101-DB46-8AB9-A013D28903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29710-79A4-5347-B310-B74E9EE7C045}"/>
              </a:ext>
            </a:extLst>
          </p:cNvPr>
          <p:cNvSpPr>
            <a:spLocks noGrp="1"/>
          </p:cNvSpPr>
          <p:nvPr>
            <p:ph type="dt" sz="half" idx="10"/>
          </p:nvPr>
        </p:nvSpPr>
        <p:spPr/>
        <p:txBody>
          <a:bodyPr/>
          <a:lstStyle/>
          <a:p>
            <a:fld id="{4FC33D51-84EE-4342-A167-59A5062C565E}" type="datetimeFigureOut">
              <a:rPr lang="en-US" smtClean="0"/>
              <a:t>5/24/21</a:t>
            </a:fld>
            <a:endParaRPr lang="en-US"/>
          </a:p>
        </p:txBody>
      </p:sp>
      <p:sp>
        <p:nvSpPr>
          <p:cNvPr id="5" name="Footer Placeholder 4">
            <a:extLst>
              <a:ext uri="{FF2B5EF4-FFF2-40B4-BE49-F238E27FC236}">
                <a16:creationId xmlns:a16="http://schemas.microsoft.com/office/drawing/2014/main" id="{8F061110-D42B-CE44-915E-90E1243E4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70EFB-7239-964F-AC6B-0C803493FBD9}"/>
              </a:ext>
            </a:extLst>
          </p:cNvPr>
          <p:cNvSpPr>
            <a:spLocks noGrp="1"/>
          </p:cNvSpPr>
          <p:nvPr>
            <p:ph type="sldNum" sz="quarter" idx="12"/>
          </p:nvPr>
        </p:nvSpPr>
        <p:spPr/>
        <p:txBody>
          <a:bodyPr/>
          <a:lstStyle/>
          <a:p>
            <a:fld id="{CA2B56D8-D1E1-E847-B372-532174C53ADE}" type="slidenum">
              <a:rPr lang="en-US" smtClean="0"/>
              <a:t>‹#›</a:t>
            </a:fld>
            <a:endParaRPr lang="en-US"/>
          </a:p>
        </p:txBody>
      </p:sp>
    </p:spTree>
    <p:extLst>
      <p:ext uri="{BB962C8B-B14F-4D97-AF65-F5344CB8AC3E}">
        <p14:creationId xmlns:p14="http://schemas.microsoft.com/office/powerpoint/2010/main" val="2514040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BE95B3-CD5B-FD42-BFC8-6530004ABF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6FA3FA-A0C0-8A4D-9D41-25FD578D76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83485-9062-E046-BC58-5F082D8DF453}"/>
              </a:ext>
            </a:extLst>
          </p:cNvPr>
          <p:cNvSpPr>
            <a:spLocks noGrp="1"/>
          </p:cNvSpPr>
          <p:nvPr>
            <p:ph type="dt" sz="half" idx="10"/>
          </p:nvPr>
        </p:nvSpPr>
        <p:spPr/>
        <p:txBody>
          <a:bodyPr/>
          <a:lstStyle/>
          <a:p>
            <a:fld id="{4FC33D51-84EE-4342-A167-59A5062C565E}" type="datetimeFigureOut">
              <a:rPr lang="en-US" smtClean="0"/>
              <a:t>5/24/21</a:t>
            </a:fld>
            <a:endParaRPr lang="en-US"/>
          </a:p>
        </p:txBody>
      </p:sp>
      <p:sp>
        <p:nvSpPr>
          <p:cNvPr id="5" name="Footer Placeholder 4">
            <a:extLst>
              <a:ext uri="{FF2B5EF4-FFF2-40B4-BE49-F238E27FC236}">
                <a16:creationId xmlns:a16="http://schemas.microsoft.com/office/drawing/2014/main" id="{09129468-BCA1-1B4E-A9A9-06AFE55397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5114C-2966-724C-B75A-E3AB337F4727}"/>
              </a:ext>
            </a:extLst>
          </p:cNvPr>
          <p:cNvSpPr>
            <a:spLocks noGrp="1"/>
          </p:cNvSpPr>
          <p:nvPr>
            <p:ph type="sldNum" sz="quarter" idx="12"/>
          </p:nvPr>
        </p:nvSpPr>
        <p:spPr/>
        <p:txBody>
          <a:bodyPr/>
          <a:lstStyle/>
          <a:p>
            <a:fld id="{CA2B56D8-D1E1-E847-B372-532174C53ADE}" type="slidenum">
              <a:rPr lang="en-US" smtClean="0"/>
              <a:t>‹#›</a:t>
            </a:fld>
            <a:endParaRPr lang="en-US"/>
          </a:p>
        </p:txBody>
      </p:sp>
    </p:spTree>
    <p:extLst>
      <p:ext uri="{BB962C8B-B14F-4D97-AF65-F5344CB8AC3E}">
        <p14:creationId xmlns:p14="http://schemas.microsoft.com/office/powerpoint/2010/main" val="357934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23284-05C5-F04F-B614-9D6DBECBB7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859AE3-66AA-E64C-B9F1-6C2A733F2B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1914F-B784-3343-A5B4-98E995BBF732}"/>
              </a:ext>
            </a:extLst>
          </p:cNvPr>
          <p:cNvSpPr>
            <a:spLocks noGrp="1"/>
          </p:cNvSpPr>
          <p:nvPr>
            <p:ph type="dt" sz="half" idx="10"/>
          </p:nvPr>
        </p:nvSpPr>
        <p:spPr/>
        <p:txBody>
          <a:bodyPr/>
          <a:lstStyle/>
          <a:p>
            <a:fld id="{4FC33D51-84EE-4342-A167-59A5062C565E}" type="datetimeFigureOut">
              <a:rPr lang="en-US" smtClean="0"/>
              <a:t>5/24/21</a:t>
            </a:fld>
            <a:endParaRPr lang="en-US"/>
          </a:p>
        </p:txBody>
      </p:sp>
      <p:sp>
        <p:nvSpPr>
          <p:cNvPr id="5" name="Footer Placeholder 4">
            <a:extLst>
              <a:ext uri="{FF2B5EF4-FFF2-40B4-BE49-F238E27FC236}">
                <a16:creationId xmlns:a16="http://schemas.microsoft.com/office/drawing/2014/main" id="{4449F370-0E61-114F-B639-1832D9E43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9B23F-76DA-4544-9FE7-CEDD7D6B9135}"/>
              </a:ext>
            </a:extLst>
          </p:cNvPr>
          <p:cNvSpPr>
            <a:spLocks noGrp="1"/>
          </p:cNvSpPr>
          <p:nvPr>
            <p:ph type="sldNum" sz="quarter" idx="12"/>
          </p:nvPr>
        </p:nvSpPr>
        <p:spPr/>
        <p:txBody>
          <a:bodyPr/>
          <a:lstStyle/>
          <a:p>
            <a:fld id="{CA2B56D8-D1E1-E847-B372-532174C53ADE}" type="slidenum">
              <a:rPr lang="en-US" smtClean="0"/>
              <a:t>‹#›</a:t>
            </a:fld>
            <a:endParaRPr lang="en-US"/>
          </a:p>
        </p:txBody>
      </p:sp>
    </p:spTree>
    <p:extLst>
      <p:ext uri="{BB962C8B-B14F-4D97-AF65-F5344CB8AC3E}">
        <p14:creationId xmlns:p14="http://schemas.microsoft.com/office/powerpoint/2010/main" val="388195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CD24-C0D3-2441-8A6D-94AE96EDDF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159F93-B634-B24B-8640-07B9CAA892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0CB31E-74A3-794D-9A90-8CF30E2FAE66}"/>
              </a:ext>
            </a:extLst>
          </p:cNvPr>
          <p:cNvSpPr>
            <a:spLocks noGrp="1"/>
          </p:cNvSpPr>
          <p:nvPr>
            <p:ph type="dt" sz="half" idx="10"/>
          </p:nvPr>
        </p:nvSpPr>
        <p:spPr/>
        <p:txBody>
          <a:bodyPr/>
          <a:lstStyle/>
          <a:p>
            <a:fld id="{4FC33D51-84EE-4342-A167-59A5062C565E}" type="datetimeFigureOut">
              <a:rPr lang="en-US" smtClean="0"/>
              <a:t>5/24/21</a:t>
            </a:fld>
            <a:endParaRPr lang="en-US"/>
          </a:p>
        </p:txBody>
      </p:sp>
      <p:sp>
        <p:nvSpPr>
          <p:cNvPr id="5" name="Footer Placeholder 4">
            <a:extLst>
              <a:ext uri="{FF2B5EF4-FFF2-40B4-BE49-F238E27FC236}">
                <a16:creationId xmlns:a16="http://schemas.microsoft.com/office/drawing/2014/main" id="{5C656578-3C9A-8C41-8D13-D2EEFBA5A3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6A085E-E7D2-414A-90A4-6551B8DFDE3F}"/>
              </a:ext>
            </a:extLst>
          </p:cNvPr>
          <p:cNvSpPr>
            <a:spLocks noGrp="1"/>
          </p:cNvSpPr>
          <p:nvPr>
            <p:ph type="sldNum" sz="quarter" idx="12"/>
          </p:nvPr>
        </p:nvSpPr>
        <p:spPr/>
        <p:txBody>
          <a:bodyPr/>
          <a:lstStyle/>
          <a:p>
            <a:fld id="{CA2B56D8-D1E1-E847-B372-532174C53ADE}" type="slidenum">
              <a:rPr lang="en-US" smtClean="0"/>
              <a:t>‹#›</a:t>
            </a:fld>
            <a:endParaRPr lang="en-US"/>
          </a:p>
        </p:txBody>
      </p:sp>
    </p:spTree>
    <p:extLst>
      <p:ext uri="{BB962C8B-B14F-4D97-AF65-F5344CB8AC3E}">
        <p14:creationId xmlns:p14="http://schemas.microsoft.com/office/powerpoint/2010/main" val="611093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54C2-0E74-B74A-9141-B9427DD08A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3E96D2-ABE9-D34F-9921-28AD1BBD9B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AE806C-012E-F441-AB0B-E34EFB241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AC6548-3E3D-7840-82CB-750F354BFD0A}"/>
              </a:ext>
            </a:extLst>
          </p:cNvPr>
          <p:cNvSpPr>
            <a:spLocks noGrp="1"/>
          </p:cNvSpPr>
          <p:nvPr>
            <p:ph type="dt" sz="half" idx="10"/>
          </p:nvPr>
        </p:nvSpPr>
        <p:spPr/>
        <p:txBody>
          <a:bodyPr/>
          <a:lstStyle/>
          <a:p>
            <a:fld id="{4FC33D51-84EE-4342-A167-59A5062C565E}" type="datetimeFigureOut">
              <a:rPr lang="en-US" smtClean="0"/>
              <a:t>5/24/21</a:t>
            </a:fld>
            <a:endParaRPr lang="en-US"/>
          </a:p>
        </p:txBody>
      </p:sp>
      <p:sp>
        <p:nvSpPr>
          <p:cNvPr id="6" name="Footer Placeholder 5">
            <a:extLst>
              <a:ext uri="{FF2B5EF4-FFF2-40B4-BE49-F238E27FC236}">
                <a16:creationId xmlns:a16="http://schemas.microsoft.com/office/drawing/2014/main" id="{40AB85C1-14B6-604D-B2DE-E70C12F6C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79DA3-1A3F-2445-94C2-68DF552A8B75}"/>
              </a:ext>
            </a:extLst>
          </p:cNvPr>
          <p:cNvSpPr>
            <a:spLocks noGrp="1"/>
          </p:cNvSpPr>
          <p:nvPr>
            <p:ph type="sldNum" sz="quarter" idx="12"/>
          </p:nvPr>
        </p:nvSpPr>
        <p:spPr/>
        <p:txBody>
          <a:bodyPr/>
          <a:lstStyle/>
          <a:p>
            <a:fld id="{CA2B56D8-D1E1-E847-B372-532174C53ADE}" type="slidenum">
              <a:rPr lang="en-US" smtClean="0"/>
              <a:t>‹#›</a:t>
            </a:fld>
            <a:endParaRPr lang="en-US"/>
          </a:p>
        </p:txBody>
      </p:sp>
    </p:spTree>
    <p:extLst>
      <p:ext uri="{BB962C8B-B14F-4D97-AF65-F5344CB8AC3E}">
        <p14:creationId xmlns:p14="http://schemas.microsoft.com/office/powerpoint/2010/main" val="3682141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7F40-3C95-6042-AFFD-9AB1CA5679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3FAD34-36C1-6A47-9408-90EDEB2BF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E31AF-9BA4-3047-BD3E-95B037F052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08A4FF-8E44-F044-A6E9-FFE78AC57B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2A536-46C5-6343-8066-571983D011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9C2C10-BCA2-B844-B2CF-2BA7BABEDBC1}"/>
              </a:ext>
            </a:extLst>
          </p:cNvPr>
          <p:cNvSpPr>
            <a:spLocks noGrp="1"/>
          </p:cNvSpPr>
          <p:nvPr>
            <p:ph type="dt" sz="half" idx="10"/>
          </p:nvPr>
        </p:nvSpPr>
        <p:spPr/>
        <p:txBody>
          <a:bodyPr/>
          <a:lstStyle/>
          <a:p>
            <a:fld id="{4FC33D51-84EE-4342-A167-59A5062C565E}" type="datetimeFigureOut">
              <a:rPr lang="en-US" smtClean="0"/>
              <a:t>5/24/21</a:t>
            </a:fld>
            <a:endParaRPr lang="en-US"/>
          </a:p>
        </p:txBody>
      </p:sp>
      <p:sp>
        <p:nvSpPr>
          <p:cNvPr id="8" name="Footer Placeholder 7">
            <a:extLst>
              <a:ext uri="{FF2B5EF4-FFF2-40B4-BE49-F238E27FC236}">
                <a16:creationId xmlns:a16="http://schemas.microsoft.com/office/drawing/2014/main" id="{F1F69348-DB5C-3147-B95D-F98DF4D6F5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847D12-BEB9-204B-AFFE-3AFF15475545}"/>
              </a:ext>
            </a:extLst>
          </p:cNvPr>
          <p:cNvSpPr>
            <a:spLocks noGrp="1"/>
          </p:cNvSpPr>
          <p:nvPr>
            <p:ph type="sldNum" sz="quarter" idx="12"/>
          </p:nvPr>
        </p:nvSpPr>
        <p:spPr/>
        <p:txBody>
          <a:bodyPr/>
          <a:lstStyle/>
          <a:p>
            <a:fld id="{CA2B56D8-D1E1-E847-B372-532174C53ADE}" type="slidenum">
              <a:rPr lang="en-US" smtClean="0"/>
              <a:t>‹#›</a:t>
            </a:fld>
            <a:endParaRPr lang="en-US"/>
          </a:p>
        </p:txBody>
      </p:sp>
    </p:spTree>
    <p:extLst>
      <p:ext uri="{BB962C8B-B14F-4D97-AF65-F5344CB8AC3E}">
        <p14:creationId xmlns:p14="http://schemas.microsoft.com/office/powerpoint/2010/main" val="29816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45F0A-7C18-9043-8030-575FE41D1B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A88C69-890F-C243-A964-76482E3E08E5}"/>
              </a:ext>
            </a:extLst>
          </p:cNvPr>
          <p:cNvSpPr>
            <a:spLocks noGrp="1"/>
          </p:cNvSpPr>
          <p:nvPr>
            <p:ph type="dt" sz="half" idx="10"/>
          </p:nvPr>
        </p:nvSpPr>
        <p:spPr/>
        <p:txBody>
          <a:bodyPr/>
          <a:lstStyle/>
          <a:p>
            <a:fld id="{4FC33D51-84EE-4342-A167-59A5062C565E}" type="datetimeFigureOut">
              <a:rPr lang="en-US" smtClean="0"/>
              <a:t>5/24/21</a:t>
            </a:fld>
            <a:endParaRPr lang="en-US"/>
          </a:p>
        </p:txBody>
      </p:sp>
      <p:sp>
        <p:nvSpPr>
          <p:cNvPr id="4" name="Footer Placeholder 3">
            <a:extLst>
              <a:ext uri="{FF2B5EF4-FFF2-40B4-BE49-F238E27FC236}">
                <a16:creationId xmlns:a16="http://schemas.microsoft.com/office/drawing/2014/main" id="{9169938D-371E-3C4C-BEDA-8DEBD2F72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7BC098-4E11-D64D-8944-D4D317E21BA9}"/>
              </a:ext>
            </a:extLst>
          </p:cNvPr>
          <p:cNvSpPr>
            <a:spLocks noGrp="1"/>
          </p:cNvSpPr>
          <p:nvPr>
            <p:ph type="sldNum" sz="quarter" idx="12"/>
          </p:nvPr>
        </p:nvSpPr>
        <p:spPr/>
        <p:txBody>
          <a:bodyPr/>
          <a:lstStyle/>
          <a:p>
            <a:fld id="{CA2B56D8-D1E1-E847-B372-532174C53ADE}" type="slidenum">
              <a:rPr lang="en-US" smtClean="0"/>
              <a:t>‹#›</a:t>
            </a:fld>
            <a:endParaRPr lang="en-US"/>
          </a:p>
        </p:txBody>
      </p:sp>
    </p:spTree>
    <p:extLst>
      <p:ext uri="{BB962C8B-B14F-4D97-AF65-F5344CB8AC3E}">
        <p14:creationId xmlns:p14="http://schemas.microsoft.com/office/powerpoint/2010/main" val="2471894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0FDBC-DE43-BB43-B8B6-C19D8A1FA0F9}"/>
              </a:ext>
            </a:extLst>
          </p:cNvPr>
          <p:cNvSpPr>
            <a:spLocks noGrp="1"/>
          </p:cNvSpPr>
          <p:nvPr>
            <p:ph type="dt" sz="half" idx="10"/>
          </p:nvPr>
        </p:nvSpPr>
        <p:spPr/>
        <p:txBody>
          <a:bodyPr/>
          <a:lstStyle/>
          <a:p>
            <a:fld id="{4FC33D51-84EE-4342-A167-59A5062C565E}" type="datetimeFigureOut">
              <a:rPr lang="en-US" smtClean="0"/>
              <a:t>5/24/21</a:t>
            </a:fld>
            <a:endParaRPr lang="en-US"/>
          </a:p>
        </p:txBody>
      </p:sp>
      <p:sp>
        <p:nvSpPr>
          <p:cNvPr id="3" name="Footer Placeholder 2">
            <a:extLst>
              <a:ext uri="{FF2B5EF4-FFF2-40B4-BE49-F238E27FC236}">
                <a16:creationId xmlns:a16="http://schemas.microsoft.com/office/drawing/2014/main" id="{3A7BC41B-1951-C34C-BA4D-16F22619B7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231458-73D0-914B-A636-B82B2CC9D8CD}"/>
              </a:ext>
            </a:extLst>
          </p:cNvPr>
          <p:cNvSpPr>
            <a:spLocks noGrp="1"/>
          </p:cNvSpPr>
          <p:nvPr>
            <p:ph type="sldNum" sz="quarter" idx="12"/>
          </p:nvPr>
        </p:nvSpPr>
        <p:spPr/>
        <p:txBody>
          <a:bodyPr/>
          <a:lstStyle/>
          <a:p>
            <a:fld id="{CA2B56D8-D1E1-E847-B372-532174C53ADE}" type="slidenum">
              <a:rPr lang="en-US" smtClean="0"/>
              <a:t>‹#›</a:t>
            </a:fld>
            <a:endParaRPr lang="en-US"/>
          </a:p>
        </p:txBody>
      </p:sp>
    </p:spTree>
    <p:extLst>
      <p:ext uri="{BB962C8B-B14F-4D97-AF65-F5344CB8AC3E}">
        <p14:creationId xmlns:p14="http://schemas.microsoft.com/office/powerpoint/2010/main" val="871999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2E8C5-0B28-F745-A806-7AC09BE55B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A56FEE-5E21-714A-AEF1-2848E938C7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F5C062-7BF9-BB48-A6D5-5EC143ABE8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CC2CB-871D-F740-BB58-EFC1B9D5851C}"/>
              </a:ext>
            </a:extLst>
          </p:cNvPr>
          <p:cNvSpPr>
            <a:spLocks noGrp="1"/>
          </p:cNvSpPr>
          <p:nvPr>
            <p:ph type="dt" sz="half" idx="10"/>
          </p:nvPr>
        </p:nvSpPr>
        <p:spPr/>
        <p:txBody>
          <a:bodyPr/>
          <a:lstStyle/>
          <a:p>
            <a:fld id="{4FC33D51-84EE-4342-A167-59A5062C565E}" type="datetimeFigureOut">
              <a:rPr lang="en-US" smtClean="0"/>
              <a:t>5/24/21</a:t>
            </a:fld>
            <a:endParaRPr lang="en-US"/>
          </a:p>
        </p:txBody>
      </p:sp>
      <p:sp>
        <p:nvSpPr>
          <p:cNvPr id="6" name="Footer Placeholder 5">
            <a:extLst>
              <a:ext uri="{FF2B5EF4-FFF2-40B4-BE49-F238E27FC236}">
                <a16:creationId xmlns:a16="http://schemas.microsoft.com/office/drawing/2014/main" id="{160F3F2E-162A-0647-A282-201B66007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7DDF85-2ED7-3E43-AE93-BD0C309744ED}"/>
              </a:ext>
            </a:extLst>
          </p:cNvPr>
          <p:cNvSpPr>
            <a:spLocks noGrp="1"/>
          </p:cNvSpPr>
          <p:nvPr>
            <p:ph type="sldNum" sz="quarter" idx="12"/>
          </p:nvPr>
        </p:nvSpPr>
        <p:spPr/>
        <p:txBody>
          <a:bodyPr/>
          <a:lstStyle/>
          <a:p>
            <a:fld id="{CA2B56D8-D1E1-E847-B372-532174C53ADE}" type="slidenum">
              <a:rPr lang="en-US" smtClean="0"/>
              <a:t>‹#›</a:t>
            </a:fld>
            <a:endParaRPr lang="en-US"/>
          </a:p>
        </p:txBody>
      </p:sp>
    </p:spTree>
    <p:extLst>
      <p:ext uri="{BB962C8B-B14F-4D97-AF65-F5344CB8AC3E}">
        <p14:creationId xmlns:p14="http://schemas.microsoft.com/office/powerpoint/2010/main" val="2483890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C3AFC-E770-C84E-B515-461D9A897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437DDB-43E2-724E-BA63-B1E79C6BDE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E4CE92-7C9B-C345-A3BA-61421FDC4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423F4D-B793-D740-8EF5-332EC0C503B8}"/>
              </a:ext>
            </a:extLst>
          </p:cNvPr>
          <p:cNvSpPr>
            <a:spLocks noGrp="1"/>
          </p:cNvSpPr>
          <p:nvPr>
            <p:ph type="dt" sz="half" idx="10"/>
          </p:nvPr>
        </p:nvSpPr>
        <p:spPr/>
        <p:txBody>
          <a:bodyPr/>
          <a:lstStyle/>
          <a:p>
            <a:fld id="{4FC33D51-84EE-4342-A167-59A5062C565E}" type="datetimeFigureOut">
              <a:rPr lang="en-US" smtClean="0"/>
              <a:t>5/24/21</a:t>
            </a:fld>
            <a:endParaRPr lang="en-US"/>
          </a:p>
        </p:txBody>
      </p:sp>
      <p:sp>
        <p:nvSpPr>
          <p:cNvPr id="6" name="Footer Placeholder 5">
            <a:extLst>
              <a:ext uri="{FF2B5EF4-FFF2-40B4-BE49-F238E27FC236}">
                <a16:creationId xmlns:a16="http://schemas.microsoft.com/office/drawing/2014/main" id="{5CF5E1D3-2E3F-F54C-AB54-B710FD3E9B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B2FE8A-3F84-AE4D-9087-EA5A075F1617}"/>
              </a:ext>
            </a:extLst>
          </p:cNvPr>
          <p:cNvSpPr>
            <a:spLocks noGrp="1"/>
          </p:cNvSpPr>
          <p:nvPr>
            <p:ph type="sldNum" sz="quarter" idx="12"/>
          </p:nvPr>
        </p:nvSpPr>
        <p:spPr/>
        <p:txBody>
          <a:bodyPr/>
          <a:lstStyle/>
          <a:p>
            <a:fld id="{CA2B56D8-D1E1-E847-B372-532174C53ADE}" type="slidenum">
              <a:rPr lang="en-US" smtClean="0"/>
              <a:t>‹#›</a:t>
            </a:fld>
            <a:endParaRPr lang="en-US"/>
          </a:p>
        </p:txBody>
      </p:sp>
    </p:spTree>
    <p:extLst>
      <p:ext uri="{BB962C8B-B14F-4D97-AF65-F5344CB8AC3E}">
        <p14:creationId xmlns:p14="http://schemas.microsoft.com/office/powerpoint/2010/main" val="4287004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1EC5AA-E367-7649-9931-1B056C5698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473E94-29D4-8D43-82AE-C3D9E75721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F69838-0000-CB44-B530-BCB9EF95DD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33D51-84EE-4342-A167-59A5062C565E}" type="datetimeFigureOut">
              <a:rPr lang="en-US" smtClean="0"/>
              <a:t>5/24/21</a:t>
            </a:fld>
            <a:endParaRPr lang="en-US"/>
          </a:p>
        </p:txBody>
      </p:sp>
      <p:sp>
        <p:nvSpPr>
          <p:cNvPr id="5" name="Footer Placeholder 4">
            <a:extLst>
              <a:ext uri="{FF2B5EF4-FFF2-40B4-BE49-F238E27FC236}">
                <a16:creationId xmlns:a16="http://schemas.microsoft.com/office/drawing/2014/main" id="{64AA3BCB-F6B2-5143-8A0C-13A0D44742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EF2C50-9ACD-AB43-BA2D-9F7FD5C13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2B56D8-D1E1-E847-B372-532174C53ADE}" type="slidenum">
              <a:rPr lang="en-US" smtClean="0"/>
              <a:t>‹#›</a:t>
            </a:fld>
            <a:endParaRPr lang="en-US"/>
          </a:p>
        </p:txBody>
      </p:sp>
    </p:spTree>
    <p:extLst>
      <p:ext uri="{BB962C8B-B14F-4D97-AF65-F5344CB8AC3E}">
        <p14:creationId xmlns:p14="http://schemas.microsoft.com/office/powerpoint/2010/main" val="348186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33871-2119-BC48-BB08-1B8CD365211D}"/>
              </a:ext>
            </a:extLst>
          </p:cNvPr>
          <p:cNvSpPr>
            <a:spLocks noGrp="1"/>
          </p:cNvSpPr>
          <p:nvPr>
            <p:ph type="ctrTitle"/>
          </p:nvPr>
        </p:nvSpPr>
        <p:spPr>
          <a:xfrm>
            <a:off x="1431533" y="680573"/>
            <a:ext cx="9144000" cy="5761324"/>
          </a:xfrm>
        </p:spPr>
        <p:txBody>
          <a:bodyPr>
            <a:noAutofit/>
          </a:bodyPr>
          <a:lstStyle/>
          <a:p>
            <a:br>
              <a:rPr lang="en-US" sz="4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br>
              <a:rPr lang="en-US" sz="4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br>
              <a:rPr lang="en-US" sz="4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4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ILS Characterization</a:t>
            </a:r>
            <a:br>
              <a:rPr lang="en-US" sz="4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4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ExoMars TGO NOMAD</a:t>
            </a:r>
            <a:br>
              <a:rPr lang="en-US" sz="4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4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Solar Occultation (SO) channel</a:t>
            </a:r>
            <a:br>
              <a:rPr lang="en-US" sz="4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br>
              <a:rPr lang="en-US" sz="4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Giuliano Liuzzi</a:t>
            </a:r>
            <a:br>
              <a:rPr lang="en-US" sz="4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Geronimo Villanueva</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NASA/GSFC – March-May/2021</a:t>
            </a:r>
            <a:br>
              <a:rPr lang="en-US" sz="4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endParaRPr lang="en-US" sz="4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2395620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90F2BCA-F207-0E4B-AE53-4F627A142B10}"/>
                  </a:ext>
                </a:extLst>
              </p:cNvPr>
              <p:cNvSpPr txBox="1"/>
              <p:nvPr/>
            </p:nvSpPr>
            <p:spPr>
              <a:xfrm>
                <a:off x="2298521" y="95000"/>
                <a:ext cx="7516992" cy="213494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d>
                        <m:dPr>
                          <m:begChr m:val="{"/>
                          <m:endChr m:val=""/>
                          <m:ctrlPr>
                            <a:rPr lang="en-US" sz="2400" i="1" smtClean="0">
                              <a:latin typeface="Cambria Math" panose="02040503050406030204" pitchFamily="18" charset="0"/>
                            </a:rPr>
                          </m:ctrlPr>
                        </m:dPr>
                        <m:e>
                          <m:eqArr>
                            <m:eqArrPr>
                              <m:ctrlPr>
                                <a:rPr lang="en-US" sz="2400" i="1">
                                  <a:latin typeface="Cambria Math" panose="02040503050406030204" pitchFamily="18" charset="0"/>
                                </a:rPr>
                              </m:ctrlPr>
                            </m:eqArrPr>
                            <m:e>
                              <m:sSub>
                                <m:sSubPr>
                                  <m:ctrlPr>
                                    <a:rPr lang="en-US" sz="2400" i="1">
                                      <a:latin typeface="Cambria Math" panose="02040503050406030204" pitchFamily="18" charset="0"/>
                                    </a:rPr>
                                  </m:ctrlPr>
                                </m:sSubPr>
                                <m:e>
                                  <m:r>
                                    <a:rPr lang="en-US" sz="2400" i="1">
                                      <a:latin typeface="Cambria Math" panose="02040503050406030204" pitchFamily="18" charset="0"/>
                                    </a:rPr>
                                    <m:t>𝐼𝐿𝑆</m:t>
                                  </m:r>
                                </m:e>
                                <m:sub>
                                  <m:r>
                                    <a:rPr lang="en-US" sz="2400" i="1">
                                      <a:latin typeface="Cambria Math" panose="02040503050406030204" pitchFamily="18" charset="0"/>
                                    </a:rPr>
                                    <m:t>1</m:t>
                                  </m:r>
                                  <m:r>
                                    <a:rPr lang="en-US" sz="2400" b="0" i="1" smtClean="0">
                                      <a:latin typeface="Cambria Math" panose="02040503050406030204" pitchFamily="18" charset="0"/>
                                    </a:rPr>
                                    <m:t>,</m:t>
                                  </m:r>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𝑥</m:t>
                                  </m:r>
                                </m:e>
                              </m:d>
                              <m:r>
                                <a:rPr lang="en-US" sz="2400" i="1">
                                  <a:latin typeface="Cambria Math" panose="02040503050406030204" pitchFamily="18" charset="0"/>
                                  <a:ea typeface="Cambria Math" panose="02040503050406030204" pitchFamily="18" charset="0"/>
                                </a:rPr>
                                <m:t>=</m:t>
                              </m:r>
                              <m:sSub>
                                <m:sSubPr>
                                  <m:ctrlPr>
                                    <a:rPr lang="en-US" sz="2400" i="1" smtClean="0">
                                      <a:solidFill>
                                        <a:srgbClr val="FF0000"/>
                                      </a:solidFill>
                                      <a:latin typeface="Cambria Math" panose="02040503050406030204" pitchFamily="18" charset="0"/>
                                      <a:ea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𝐴</m:t>
                                  </m:r>
                                </m:e>
                                <m:sub>
                                  <m:r>
                                    <a:rPr lang="en-US" sz="2400" i="1">
                                      <a:solidFill>
                                        <a:srgbClr val="FF0000"/>
                                      </a:solidFill>
                                      <a:latin typeface="Cambria Math" panose="02040503050406030204" pitchFamily="18" charset="0"/>
                                      <a:ea typeface="Cambria Math" panose="02040503050406030204" pitchFamily="18" charset="0"/>
                                    </a:rPr>
                                    <m:t>1,</m:t>
                                  </m:r>
                                  <m:r>
                                    <a:rPr lang="en-US" sz="2400" i="1">
                                      <a:solidFill>
                                        <a:srgbClr val="FF0000"/>
                                      </a:solidFill>
                                      <a:latin typeface="Cambria Math" panose="02040503050406030204" pitchFamily="18" charset="0"/>
                                      <a:ea typeface="Cambria Math" panose="02040503050406030204" pitchFamily="18" charset="0"/>
                                    </a:rPr>
                                    <m:t>𝑖</m:t>
                                  </m:r>
                                </m:sub>
                              </m:sSub>
                              <m:func>
                                <m:funcPr>
                                  <m:ctrlPr>
                                    <a:rPr lang="en-US" sz="2400" i="1">
                                      <a:latin typeface="Cambria Math" panose="02040503050406030204" pitchFamily="18" charset="0"/>
                                      <a:ea typeface="Cambria Math" panose="02040503050406030204" pitchFamily="18" charset="0"/>
                                    </a:rPr>
                                  </m:ctrlPr>
                                </m:funcPr>
                                <m:fName>
                                  <m:r>
                                    <m:rPr>
                                      <m:sty m:val="p"/>
                                    </m:rPr>
                                    <a:rPr lang="en-US" sz="2400">
                                      <a:latin typeface="Cambria Math" panose="02040503050406030204" pitchFamily="18" charset="0"/>
                                      <a:ea typeface="Cambria Math" panose="02040503050406030204" pitchFamily="18" charset="0"/>
                                    </a:rPr>
                                    <m:t>exp</m:t>
                                  </m:r>
                                </m:fName>
                                <m:e>
                                  <m:d>
                                    <m:dPr>
                                      <m:begChr m:val="["/>
                                      <m:endChr m:val="]"/>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𝜈</m:t>
                                                      </m:r>
                                                    </m:e>
                                                    <m:sub>
                                                      <m:r>
                                                        <a:rPr lang="en-US" sz="2400" i="1">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i="1" smtClean="0">
                                                          <a:solidFill>
                                                            <a:srgbClr val="92D050"/>
                                                          </a:solidFill>
                                                          <a:latin typeface="Cambria Math" panose="02040503050406030204" pitchFamily="18" charset="0"/>
                                                        </a:rPr>
                                                      </m:ctrlPr>
                                                    </m:sSubPr>
                                                    <m:e>
                                                      <m:r>
                                                        <a:rPr lang="en-US" sz="2400" i="1">
                                                          <a:solidFill>
                                                            <a:srgbClr val="92D050"/>
                                                          </a:solidFill>
                                                          <a:latin typeface="Cambria Math" panose="02040503050406030204" pitchFamily="18" charset="0"/>
                                                          <a:ea typeface="Cambria Math" panose="02040503050406030204" pitchFamily="18" charset="0"/>
                                                        </a:rPr>
                                                        <m:t>𝑏</m:t>
                                                      </m:r>
                                                    </m:e>
                                                    <m:sub>
                                                      <m:r>
                                                        <a:rPr lang="en-US" sz="2400" b="0" i="1" smtClean="0">
                                                          <a:solidFill>
                                                            <a:srgbClr val="92D050"/>
                                                          </a:solidFill>
                                                          <a:latin typeface="Cambria Math" panose="02040503050406030204" pitchFamily="18" charset="0"/>
                                                          <a:ea typeface="Cambria Math" panose="02040503050406030204" pitchFamily="18" charset="0"/>
                                                        </a:rPr>
                                                        <m:t>1,</m:t>
                                                      </m:r>
                                                      <m:r>
                                                        <a:rPr lang="en-US" sz="2400" i="1">
                                                          <a:solidFill>
                                                            <a:srgbClr val="92D050"/>
                                                          </a:solidFill>
                                                          <a:latin typeface="Cambria Math" panose="02040503050406030204" pitchFamily="18" charset="0"/>
                                                        </a:rPr>
                                                        <m:t>𝑖</m:t>
                                                      </m:r>
                                                    </m:sub>
                                                  </m:sSub>
                                                </m:e>
                                              </m:d>
                                            </m:e>
                                            <m:sup>
                                              <m:r>
                                                <a:rPr lang="en-US" sz="2400" i="1">
                                                  <a:latin typeface="Cambria Math" panose="02040503050406030204" pitchFamily="18" charset="0"/>
                                                </a:rPr>
                                                <m:t>2</m:t>
                                              </m:r>
                                            </m:sup>
                                          </m:sSup>
                                        </m:num>
                                        <m:den>
                                          <m:r>
                                            <a:rPr lang="en-US" sz="2400" i="1">
                                              <a:latin typeface="Cambria Math" panose="02040503050406030204" pitchFamily="18" charset="0"/>
                                              <a:ea typeface="Cambria Math" panose="02040503050406030204" pitchFamily="18" charset="0"/>
                                            </a:rPr>
                                            <m:t>2</m:t>
                                          </m:r>
                                          <m:sSubSup>
                                            <m:sSubSupPr>
                                              <m:ctrlPr>
                                                <a:rPr lang="en-US" sz="2400" i="1" smtClean="0">
                                                  <a:solidFill>
                                                    <a:srgbClr val="00B0F0"/>
                                                  </a:solidFill>
                                                  <a:latin typeface="Cambria Math" panose="02040503050406030204" pitchFamily="18" charset="0"/>
                                                  <a:ea typeface="Cambria Math" panose="02040503050406030204" pitchFamily="18" charset="0"/>
                                                </a:rPr>
                                              </m:ctrlPr>
                                            </m:sSubSupPr>
                                            <m:e>
                                              <m:r>
                                                <a:rPr lang="en-US" sz="2400" i="1">
                                                  <a:solidFill>
                                                    <a:srgbClr val="00B0F0"/>
                                                  </a:solidFill>
                                                  <a:latin typeface="Cambria Math" panose="02040503050406030204" pitchFamily="18" charset="0"/>
                                                  <a:ea typeface="Cambria Math" panose="02040503050406030204" pitchFamily="18" charset="0"/>
                                                </a:rPr>
                                                <m:t>𝜎</m:t>
                                              </m:r>
                                            </m:e>
                                            <m:sub>
                                              <m:r>
                                                <a:rPr lang="en-US" sz="2400" b="0" i="1" smtClean="0">
                                                  <a:solidFill>
                                                    <a:srgbClr val="00B0F0"/>
                                                  </a:solidFill>
                                                  <a:latin typeface="Cambria Math" panose="02040503050406030204" pitchFamily="18" charset="0"/>
                                                  <a:ea typeface="Cambria Math" panose="02040503050406030204" pitchFamily="18" charset="0"/>
                                                </a:rPr>
                                                <m:t>1,</m:t>
                                              </m:r>
                                              <m:r>
                                                <a:rPr lang="en-US" sz="2400" i="1">
                                                  <a:solidFill>
                                                    <a:srgbClr val="00B0F0"/>
                                                  </a:solidFill>
                                                  <a:latin typeface="Cambria Math" panose="02040503050406030204" pitchFamily="18" charset="0"/>
                                                  <a:ea typeface="Cambria Math" panose="02040503050406030204" pitchFamily="18" charset="0"/>
                                                </a:rPr>
                                                <m:t>𝑖</m:t>
                                              </m:r>
                                            </m:sub>
                                            <m:sup>
                                              <m:r>
                                                <a:rPr lang="en-US" sz="2400" i="1" smtClean="0">
                                                  <a:solidFill>
                                                    <a:schemeClr val="tx1"/>
                                                  </a:solidFill>
                                                  <a:latin typeface="Cambria Math" panose="02040503050406030204" pitchFamily="18" charset="0"/>
                                                  <a:ea typeface="Cambria Math" panose="02040503050406030204" pitchFamily="18" charset="0"/>
                                                </a:rPr>
                                                <m:t>2</m:t>
                                              </m:r>
                                            </m:sup>
                                          </m:sSubSup>
                                        </m:den>
                                      </m:f>
                                    </m:e>
                                  </m:d>
                                </m:e>
                              </m:func>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𝑖</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0,…,319</m:t>
                                  </m:r>
                                </m:e>
                              </m:d>
                              <m:r>
                                <a:rPr lang="en-US" sz="2400" i="1">
                                  <a:latin typeface="Cambria Math" panose="02040503050406030204" pitchFamily="18" charset="0"/>
                                  <a:ea typeface="Cambria Math" panose="02040503050406030204" pitchFamily="18" charset="0"/>
                                </a:rPr>
                                <m:t> </m:t>
                              </m:r>
                              <m:r>
                                <m:rPr>
                                  <m:nor/>
                                </m:rPr>
                                <a:rPr lang="en-US" sz="2400" dirty="0">
                                  <a:ea typeface="Cambria Math" panose="02040503050406030204" pitchFamily="18" charset="0"/>
                                </a:rPr>
                                <m:t> </m:t>
                              </m:r>
                            </m:e>
                            <m:e>
                              <m:sSub>
                                <m:sSubPr>
                                  <m:ctrlPr>
                                    <a:rPr lang="en-US" sz="2400" i="1">
                                      <a:latin typeface="Cambria Math" panose="02040503050406030204" pitchFamily="18" charset="0"/>
                                    </a:rPr>
                                  </m:ctrlPr>
                                </m:sSubPr>
                                <m:e>
                                  <m:r>
                                    <a:rPr lang="en-US" sz="2400" i="1">
                                      <a:latin typeface="Cambria Math" panose="02040503050406030204" pitchFamily="18" charset="0"/>
                                    </a:rPr>
                                    <m:t>𝐼𝐿𝑆</m:t>
                                  </m:r>
                                </m:e>
                                <m:sub>
                                  <m:r>
                                    <a:rPr lang="en-US" sz="2400" i="1">
                                      <a:latin typeface="Cambria Math" panose="02040503050406030204" pitchFamily="18" charset="0"/>
                                    </a:rPr>
                                    <m:t>2</m:t>
                                  </m:r>
                                  <m:r>
                                    <a:rPr lang="en-US" sz="2400" b="0" i="1" smtClean="0">
                                      <a:latin typeface="Cambria Math" panose="02040503050406030204" pitchFamily="18" charset="0"/>
                                    </a:rPr>
                                    <m:t>,</m:t>
                                  </m:r>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𝑥</m:t>
                                  </m:r>
                                </m:e>
                              </m:d>
                              <m:r>
                                <a:rPr lang="en-US" sz="2400" i="1">
                                  <a:latin typeface="Cambria Math" panose="02040503050406030204" pitchFamily="18" charset="0"/>
                                  <a:ea typeface="Cambria Math" panose="02040503050406030204" pitchFamily="18" charset="0"/>
                                </a:rPr>
                                <m:t>=</m:t>
                              </m:r>
                              <m:sSub>
                                <m:sSubPr>
                                  <m:ctrlPr>
                                    <a:rPr lang="en-US" sz="2400" i="1" smtClean="0">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𝐴</m:t>
                                  </m:r>
                                </m:e>
                                <m:sub>
                                  <m:r>
                                    <a:rPr lang="en-US" sz="2400" b="0" i="1" smtClean="0">
                                      <a:solidFill>
                                        <a:srgbClr val="C00000"/>
                                      </a:solidFill>
                                      <a:latin typeface="Cambria Math" panose="02040503050406030204" pitchFamily="18" charset="0"/>
                                      <a:ea typeface="Cambria Math" panose="02040503050406030204" pitchFamily="18" charset="0"/>
                                    </a:rPr>
                                    <m:t>2</m:t>
                                  </m:r>
                                  <m:r>
                                    <a:rPr lang="en-US" sz="2400" i="1">
                                      <a:solidFill>
                                        <a:srgbClr val="C00000"/>
                                      </a:solidFill>
                                      <a:latin typeface="Cambria Math" panose="02040503050406030204" pitchFamily="18" charset="0"/>
                                      <a:ea typeface="Cambria Math" panose="02040503050406030204" pitchFamily="18" charset="0"/>
                                    </a:rPr>
                                    <m:t>,</m:t>
                                  </m:r>
                                  <m:r>
                                    <a:rPr lang="en-US" sz="2400" i="1">
                                      <a:solidFill>
                                        <a:srgbClr val="C00000"/>
                                      </a:solidFill>
                                      <a:latin typeface="Cambria Math" panose="02040503050406030204" pitchFamily="18" charset="0"/>
                                      <a:ea typeface="Cambria Math" panose="02040503050406030204" pitchFamily="18" charset="0"/>
                                    </a:rPr>
                                    <m:t>𝑖</m:t>
                                  </m:r>
                                </m:sub>
                              </m:sSub>
                              <m:r>
                                <m:rPr>
                                  <m:sty m:val="p"/>
                                </m:rPr>
                                <a:rPr lang="en-US" sz="2400">
                                  <a:latin typeface="Cambria Math" panose="02040503050406030204" pitchFamily="18" charset="0"/>
                                  <a:ea typeface="Cambria Math" panose="02040503050406030204" pitchFamily="18" charset="0"/>
                                </a:rPr>
                                <m:t>exp</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𝜈</m:t>
                                              </m:r>
                                            </m:e>
                                            <m:sub>
                                              <m:r>
                                                <a:rPr lang="en-US" sz="2400" i="1">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i="1" smtClean="0">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ea typeface="Cambria Math" panose="02040503050406030204" pitchFamily="18" charset="0"/>
                                                </a:rPr>
                                                <m:t>𝑏</m:t>
                                              </m:r>
                                            </m:e>
                                            <m:sub>
                                              <m:r>
                                                <a:rPr lang="en-US" sz="2400" b="0" i="1" smtClean="0">
                                                  <a:solidFill>
                                                    <a:schemeClr val="accent6">
                                                      <a:lumMod val="75000"/>
                                                    </a:schemeClr>
                                                  </a:solidFill>
                                                  <a:latin typeface="Cambria Math" panose="02040503050406030204" pitchFamily="18" charset="0"/>
                                                  <a:ea typeface="Cambria Math" panose="02040503050406030204" pitchFamily="18" charset="0"/>
                                                </a:rPr>
                                                <m:t>2,</m:t>
                                              </m:r>
                                              <m:r>
                                                <a:rPr lang="en-US" sz="2400" i="1">
                                                  <a:solidFill>
                                                    <a:schemeClr val="accent6">
                                                      <a:lumMod val="75000"/>
                                                    </a:schemeClr>
                                                  </a:solidFill>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num>
                                    <m:den>
                                      <m:r>
                                        <a:rPr lang="en-US" sz="2400" i="1">
                                          <a:latin typeface="Cambria Math" panose="02040503050406030204" pitchFamily="18" charset="0"/>
                                          <a:ea typeface="Cambria Math" panose="02040503050406030204" pitchFamily="18" charset="0"/>
                                        </a:rPr>
                                        <m:t>2</m:t>
                                      </m:r>
                                      <m:sSubSup>
                                        <m:sSubSupPr>
                                          <m:ctrlPr>
                                            <a:rPr lang="en-US" sz="2400" i="1" smtClean="0">
                                              <a:solidFill>
                                                <a:srgbClr val="0070C0"/>
                                              </a:solidFill>
                                              <a:latin typeface="Cambria Math" panose="02040503050406030204" pitchFamily="18" charset="0"/>
                                              <a:ea typeface="Cambria Math" panose="02040503050406030204" pitchFamily="18" charset="0"/>
                                            </a:rPr>
                                          </m:ctrlPr>
                                        </m:sSubSupPr>
                                        <m:e>
                                          <m:r>
                                            <a:rPr lang="en-US" sz="2400" i="1">
                                              <a:solidFill>
                                                <a:srgbClr val="0070C0"/>
                                              </a:solidFill>
                                              <a:latin typeface="Cambria Math" panose="02040503050406030204" pitchFamily="18" charset="0"/>
                                              <a:ea typeface="Cambria Math" panose="02040503050406030204" pitchFamily="18" charset="0"/>
                                            </a:rPr>
                                            <m:t>𝜎</m:t>
                                          </m:r>
                                        </m:e>
                                        <m:sub>
                                          <m:r>
                                            <a:rPr lang="en-US" sz="2400" b="0" i="1" smtClean="0">
                                              <a:solidFill>
                                                <a:srgbClr val="0070C0"/>
                                              </a:solidFill>
                                              <a:latin typeface="Cambria Math" panose="02040503050406030204" pitchFamily="18" charset="0"/>
                                              <a:ea typeface="Cambria Math" panose="02040503050406030204" pitchFamily="18" charset="0"/>
                                            </a:rPr>
                                            <m:t>2,</m:t>
                                          </m:r>
                                          <m:r>
                                            <a:rPr lang="en-US" sz="2400" i="1">
                                              <a:solidFill>
                                                <a:srgbClr val="0070C0"/>
                                              </a:solidFill>
                                              <a:latin typeface="Cambria Math" panose="02040503050406030204" pitchFamily="18" charset="0"/>
                                              <a:ea typeface="Cambria Math" panose="02040503050406030204" pitchFamily="18" charset="0"/>
                                            </a:rPr>
                                            <m:t>𝑖</m:t>
                                          </m:r>
                                        </m:sub>
                                        <m:sup>
                                          <m:r>
                                            <a:rPr lang="en-US" sz="2400" i="1" smtClean="0">
                                              <a:solidFill>
                                                <a:schemeClr val="tx1"/>
                                              </a:solidFill>
                                              <a:latin typeface="Cambria Math" panose="02040503050406030204" pitchFamily="18" charset="0"/>
                                              <a:ea typeface="Cambria Math" panose="02040503050406030204" pitchFamily="18" charset="0"/>
                                            </a:rPr>
                                            <m:t>2</m:t>
                                          </m:r>
                                        </m:sup>
                                      </m:sSubSup>
                                    </m:den>
                                  </m:f>
                                </m:e>
                              </m:d>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𝑖</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0,…,319</m:t>
                                  </m:r>
                                </m:e>
                              </m:d>
                            </m:e>
                          </m:eqArr>
                        </m:e>
                      </m:d>
                    </m:oMath>
                  </m:oMathPara>
                </a14:m>
                <a:endParaRPr lang="en-US" sz="2400" dirty="0"/>
              </a:p>
            </p:txBody>
          </p:sp>
        </mc:Choice>
        <mc:Fallback xmlns="">
          <p:sp>
            <p:nvSpPr>
              <p:cNvPr id="13" name="TextBox 12">
                <a:extLst>
                  <a:ext uri="{FF2B5EF4-FFF2-40B4-BE49-F238E27FC236}">
                    <a16:creationId xmlns:a16="http://schemas.microsoft.com/office/drawing/2014/main" id="{590F2BCA-F207-0E4B-AE53-4F627A142B10}"/>
                  </a:ext>
                </a:extLst>
              </p:cNvPr>
              <p:cNvSpPr txBox="1">
                <a:spLocks noRot="1" noChangeAspect="1" noMove="1" noResize="1" noEditPoints="1" noAdjustHandles="1" noChangeArrowheads="1" noChangeShapeType="1" noTextEdit="1"/>
              </p:cNvSpPr>
              <p:nvPr/>
            </p:nvSpPr>
            <p:spPr>
              <a:xfrm>
                <a:off x="2298521" y="95000"/>
                <a:ext cx="7516992" cy="2134943"/>
              </a:xfrm>
              <a:prstGeom prst="rect">
                <a:avLst/>
              </a:prstGeom>
              <a:blipFill>
                <a:blip r:embed="rId3"/>
                <a:stretch>
                  <a:fillRect r="-1855"/>
                </a:stretch>
              </a:blipFill>
            </p:spPr>
            <p:txBody>
              <a:bodyPr/>
              <a:lstStyle/>
              <a:p>
                <a:r>
                  <a:rPr lang="en-US">
                    <a:noFill/>
                  </a:rPr>
                  <a:t> </a:t>
                </a:r>
              </a:p>
            </p:txBody>
          </p:sp>
        </mc:Fallback>
      </mc:AlternateContent>
      <p:graphicFrame>
        <p:nvGraphicFramePr>
          <p:cNvPr id="6" name="Table 6">
            <a:extLst>
              <a:ext uri="{FF2B5EF4-FFF2-40B4-BE49-F238E27FC236}">
                <a16:creationId xmlns:a16="http://schemas.microsoft.com/office/drawing/2014/main" id="{F19BB00D-80BB-2146-848C-F71708E6CF14}"/>
              </a:ext>
            </a:extLst>
          </p:cNvPr>
          <p:cNvGraphicFramePr>
            <a:graphicFrameLocks noGrp="1"/>
          </p:cNvGraphicFramePr>
          <p:nvPr>
            <p:extLst>
              <p:ext uri="{D42A27DB-BD31-4B8C-83A1-F6EECF244321}">
                <p14:modId xmlns:p14="http://schemas.microsoft.com/office/powerpoint/2010/main" val="810322077"/>
              </p:ext>
            </p:extLst>
          </p:nvPr>
        </p:nvGraphicFramePr>
        <p:xfrm>
          <a:off x="1089817" y="2448456"/>
          <a:ext cx="10012368" cy="3395136"/>
        </p:xfrm>
        <a:graphic>
          <a:graphicData uri="http://schemas.openxmlformats.org/drawingml/2006/table">
            <a:tbl>
              <a:tblPr firstRow="1" bandRow="1">
                <a:tableStyleId>{073A0DAA-6AF3-43AB-8588-CEC1D06C72B9}</a:tableStyleId>
              </a:tblPr>
              <a:tblGrid>
                <a:gridCol w="1251546">
                  <a:extLst>
                    <a:ext uri="{9D8B030D-6E8A-4147-A177-3AD203B41FA5}">
                      <a16:colId xmlns:a16="http://schemas.microsoft.com/office/drawing/2014/main" val="1066111149"/>
                    </a:ext>
                  </a:extLst>
                </a:gridCol>
                <a:gridCol w="1251546">
                  <a:extLst>
                    <a:ext uri="{9D8B030D-6E8A-4147-A177-3AD203B41FA5}">
                      <a16:colId xmlns:a16="http://schemas.microsoft.com/office/drawing/2014/main" val="1949879577"/>
                    </a:ext>
                  </a:extLst>
                </a:gridCol>
                <a:gridCol w="1251546">
                  <a:extLst>
                    <a:ext uri="{9D8B030D-6E8A-4147-A177-3AD203B41FA5}">
                      <a16:colId xmlns:a16="http://schemas.microsoft.com/office/drawing/2014/main" val="155227714"/>
                    </a:ext>
                  </a:extLst>
                </a:gridCol>
                <a:gridCol w="1251546">
                  <a:extLst>
                    <a:ext uri="{9D8B030D-6E8A-4147-A177-3AD203B41FA5}">
                      <a16:colId xmlns:a16="http://schemas.microsoft.com/office/drawing/2014/main" val="3996167165"/>
                    </a:ext>
                  </a:extLst>
                </a:gridCol>
                <a:gridCol w="1251546">
                  <a:extLst>
                    <a:ext uri="{9D8B030D-6E8A-4147-A177-3AD203B41FA5}">
                      <a16:colId xmlns:a16="http://schemas.microsoft.com/office/drawing/2014/main" val="268134935"/>
                    </a:ext>
                  </a:extLst>
                </a:gridCol>
                <a:gridCol w="1251546">
                  <a:extLst>
                    <a:ext uri="{9D8B030D-6E8A-4147-A177-3AD203B41FA5}">
                      <a16:colId xmlns:a16="http://schemas.microsoft.com/office/drawing/2014/main" val="1974925381"/>
                    </a:ext>
                  </a:extLst>
                </a:gridCol>
                <a:gridCol w="1251546">
                  <a:extLst>
                    <a:ext uri="{9D8B030D-6E8A-4147-A177-3AD203B41FA5}">
                      <a16:colId xmlns:a16="http://schemas.microsoft.com/office/drawing/2014/main" val="1891688528"/>
                    </a:ext>
                  </a:extLst>
                </a:gridCol>
                <a:gridCol w="1251546">
                  <a:extLst>
                    <a:ext uri="{9D8B030D-6E8A-4147-A177-3AD203B41FA5}">
                      <a16:colId xmlns:a16="http://schemas.microsoft.com/office/drawing/2014/main" val="2476051539"/>
                    </a:ext>
                  </a:extLst>
                </a:gridCol>
              </a:tblGrid>
              <a:tr h="848784">
                <a:tc>
                  <a:txBody>
                    <a:bodyPr/>
                    <a:lstStyle/>
                    <a:p>
                      <a:pPr algn="ctr"/>
                      <a:endParaRPr lang="en-US" b="1" dirty="0"/>
                    </a:p>
                  </a:txBody>
                  <a:tcPr anchor="ctr"/>
                </a:tc>
                <a:tc>
                  <a:txBody>
                    <a:bodyPr/>
                    <a:lstStyle/>
                    <a:p>
                      <a:pPr algn="ctr"/>
                      <a:r>
                        <a:rPr lang="en-US" sz="2800" b="1" i="1" dirty="0">
                          <a:solidFill>
                            <a:srgbClr val="FF0000"/>
                          </a:solidFill>
                          <a:latin typeface="Cambria Math" panose="02040503050406030204" pitchFamily="18" charset="0"/>
                          <a:ea typeface="Cambria Math" panose="02040503050406030204" pitchFamily="18" charset="0"/>
                        </a:rPr>
                        <a:t>A</a:t>
                      </a:r>
                      <a:r>
                        <a:rPr lang="en-US" sz="2800" b="1" i="1" baseline="-25000" dirty="0">
                          <a:solidFill>
                            <a:srgbClr val="FF0000"/>
                          </a:solidFill>
                          <a:latin typeface="Cambria Math" panose="02040503050406030204" pitchFamily="18" charset="0"/>
                          <a:ea typeface="Cambria Math" panose="02040503050406030204" pitchFamily="18" charset="0"/>
                        </a:rPr>
                        <a:t>1</a:t>
                      </a:r>
                    </a:p>
                  </a:txBody>
                  <a:tcPr anchor="ctr"/>
                </a:tc>
                <a:tc>
                  <a:txBody>
                    <a:bodyPr/>
                    <a:lstStyle/>
                    <a:p>
                      <a:pPr algn="ctr"/>
                      <a:r>
                        <a:rPr lang="en-US" sz="2800" b="1" i="1" dirty="0">
                          <a:solidFill>
                            <a:srgbClr val="C00000"/>
                          </a:solidFill>
                          <a:latin typeface="Cambria Math" panose="02040503050406030204" pitchFamily="18" charset="0"/>
                          <a:ea typeface="Cambria Math" panose="02040503050406030204" pitchFamily="18" charset="0"/>
                        </a:rPr>
                        <a:t>A</a:t>
                      </a:r>
                      <a:r>
                        <a:rPr lang="en-US" sz="2800" b="1" i="1" baseline="-25000" dirty="0">
                          <a:solidFill>
                            <a:srgbClr val="C00000"/>
                          </a:solidFill>
                          <a:latin typeface="Cambria Math" panose="02040503050406030204" pitchFamily="18" charset="0"/>
                          <a:ea typeface="Cambria Math" panose="02040503050406030204" pitchFamily="18" charset="0"/>
                        </a:rPr>
                        <a:t>2</a:t>
                      </a:r>
                    </a:p>
                  </a:txBody>
                  <a:tcPr anchor="ctr"/>
                </a:tc>
                <a:tc>
                  <a:txBody>
                    <a:bodyPr/>
                    <a:lstStyle/>
                    <a:p>
                      <a:pPr algn="ctr"/>
                      <a:r>
                        <a:rPr lang="en-US" sz="2800" b="1" i="1" dirty="0">
                          <a:solidFill>
                            <a:srgbClr val="00B0F0"/>
                          </a:solidFill>
                          <a:latin typeface="Symbol" pitchFamily="2" charset="2"/>
                          <a:ea typeface="Cambria Math" panose="02040503050406030204" pitchFamily="18" charset="0"/>
                        </a:rPr>
                        <a:t>s</a:t>
                      </a:r>
                      <a:r>
                        <a:rPr lang="en-US" sz="2800" b="1" i="1" baseline="-25000" dirty="0">
                          <a:solidFill>
                            <a:srgbClr val="00B0F0"/>
                          </a:solidFill>
                          <a:latin typeface="Cambria Math" panose="02040503050406030204" pitchFamily="18" charset="0"/>
                          <a:ea typeface="Cambria Math" panose="02040503050406030204" pitchFamily="18" charset="0"/>
                        </a:rPr>
                        <a:t>1</a:t>
                      </a:r>
                    </a:p>
                  </a:txBody>
                  <a:tcPr anchor="ctr"/>
                </a:tc>
                <a:tc>
                  <a:txBody>
                    <a:bodyPr/>
                    <a:lstStyle/>
                    <a:p>
                      <a:pPr algn="ctr"/>
                      <a:r>
                        <a:rPr lang="en-US" sz="2800" b="1" i="1" dirty="0">
                          <a:solidFill>
                            <a:srgbClr val="0070C0"/>
                          </a:solidFill>
                          <a:latin typeface="Symbol" pitchFamily="2" charset="2"/>
                          <a:ea typeface="Cambria Math" panose="02040503050406030204" pitchFamily="18" charset="0"/>
                        </a:rPr>
                        <a:t>s</a:t>
                      </a:r>
                      <a:r>
                        <a:rPr lang="en-US" sz="2800" b="1" i="1" baseline="-25000" dirty="0">
                          <a:solidFill>
                            <a:srgbClr val="0070C0"/>
                          </a:solidFill>
                          <a:latin typeface="Cambria Math" panose="02040503050406030204" pitchFamily="18" charset="0"/>
                          <a:ea typeface="Cambria Math" panose="02040503050406030204" pitchFamily="18" charset="0"/>
                        </a:rPr>
                        <a:t>2</a:t>
                      </a:r>
                    </a:p>
                  </a:txBody>
                  <a:tcPr anchor="ctr"/>
                </a:tc>
                <a:tc>
                  <a:txBody>
                    <a:bodyPr/>
                    <a:lstStyle/>
                    <a:p>
                      <a:pPr algn="ctr"/>
                      <a:r>
                        <a:rPr lang="en-US" sz="2800" b="1" i="1" dirty="0">
                          <a:solidFill>
                            <a:schemeClr val="accent6">
                              <a:lumMod val="60000"/>
                              <a:lumOff val="40000"/>
                            </a:schemeClr>
                          </a:solidFill>
                          <a:latin typeface="Cambria Math" panose="02040503050406030204" pitchFamily="18" charset="0"/>
                          <a:ea typeface="Cambria Math" panose="02040503050406030204" pitchFamily="18" charset="0"/>
                        </a:rPr>
                        <a:t>b</a:t>
                      </a:r>
                      <a:r>
                        <a:rPr lang="en-US" sz="2800" b="1" i="1" baseline="-25000" dirty="0">
                          <a:solidFill>
                            <a:schemeClr val="accent6">
                              <a:lumMod val="60000"/>
                              <a:lumOff val="40000"/>
                            </a:schemeClr>
                          </a:solidFill>
                          <a:latin typeface="Cambria Math" panose="02040503050406030204" pitchFamily="18" charset="0"/>
                          <a:ea typeface="Cambria Math" panose="02040503050406030204" pitchFamily="18" charset="0"/>
                        </a:rPr>
                        <a:t>1</a:t>
                      </a:r>
                    </a:p>
                  </a:txBody>
                  <a:tcPr anchor="ctr"/>
                </a:tc>
                <a:tc>
                  <a:txBody>
                    <a:bodyPr/>
                    <a:lstStyle/>
                    <a:p>
                      <a:pPr algn="ctr"/>
                      <a:r>
                        <a:rPr lang="en-US" sz="2800" b="1" i="1" dirty="0">
                          <a:solidFill>
                            <a:srgbClr val="00B050"/>
                          </a:solidFill>
                          <a:latin typeface="Cambria Math" panose="02040503050406030204" pitchFamily="18" charset="0"/>
                          <a:ea typeface="Cambria Math" panose="02040503050406030204" pitchFamily="18" charset="0"/>
                        </a:rPr>
                        <a:t>b</a:t>
                      </a:r>
                      <a:r>
                        <a:rPr lang="en-US" sz="2800" b="1" i="1" baseline="-25000" dirty="0">
                          <a:solidFill>
                            <a:srgbClr val="00B050"/>
                          </a:solidFill>
                          <a:latin typeface="Cambria Math" panose="02040503050406030204" pitchFamily="18" charset="0"/>
                          <a:ea typeface="Cambria Math" panose="02040503050406030204" pitchFamily="18" charset="0"/>
                        </a:rPr>
                        <a:t>2</a:t>
                      </a:r>
                    </a:p>
                  </a:txBody>
                  <a:tcPr anchor="ctr"/>
                </a:tc>
                <a:tc>
                  <a:txBody>
                    <a:bodyPr/>
                    <a:lstStyle/>
                    <a:p>
                      <a:pPr algn="ctr"/>
                      <a:r>
                        <a:rPr lang="en-US" sz="2400" b="1" i="0" baseline="0" dirty="0">
                          <a:latin typeface="Helvetica Neue Condensed" panose="02000503000000020004" pitchFamily="2" charset="0"/>
                          <a:ea typeface="Helvetica Neue Condensed" panose="02000503000000020004" pitchFamily="2" charset="0"/>
                          <a:cs typeface="Helvetica Neue Condensed" panose="02000503000000020004" pitchFamily="2" charset="0"/>
                        </a:rPr>
                        <a:t>Tot. pars</a:t>
                      </a:r>
                    </a:p>
                  </a:txBody>
                  <a:tcPr anchor="ctr"/>
                </a:tc>
                <a:extLst>
                  <a:ext uri="{0D108BD9-81ED-4DB2-BD59-A6C34878D82A}">
                    <a16:rowId xmlns:a16="http://schemas.microsoft.com/office/drawing/2014/main" val="2452454218"/>
                  </a:ext>
                </a:extLst>
              </a:tr>
              <a:tr h="848784">
                <a:tc>
                  <a:txBody>
                    <a:bodyPr/>
                    <a:lstStyle/>
                    <a:p>
                      <a:pPr algn="ctr"/>
                      <a:r>
                        <a:rPr lang="en-US" sz="28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BIRA</a:t>
                      </a:r>
                    </a:p>
                  </a:txBody>
                  <a:tcPr anchor="ctr"/>
                </a:tc>
                <a:tc>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algn="ctr"/>
                      <a:r>
                        <a:rPr lang="en-US" sz="32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12</a:t>
                      </a:r>
                    </a:p>
                  </a:txBody>
                  <a:tcPr anchor="ctr"/>
                </a:tc>
                <a:extLst>
                  <a:ext uri="{0D108BD9-81ED-4DB2-BD59-A6C34878D82A}">
                    <a16:rowId xmlns:a16="http://schemas.microsoft.com/office/drawing/2014/main" val="3392903475"/>
                  </a:ext>
                </a:extLst>
              </a:tr>
              <a:tr h="848784">
                <a:tc>
                  <a:txBody>
                    <a:bodyPr/>
                    <a:lstStyle/>
                    <a:p>
                      <a:pPr algn="ctr"/>
                      <a:r>
                        <a:rPr lang="en-US" sz="28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IAA</a:t>
                      </a:r>
                    </a:p>
                  </a:txBody>
                  <a:tcPr anchor="ctr"/>
                </a:tc>
                <a:tc>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gridSpan="2">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hMerge="1">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algn="ctr"/>
                      <a:r>
                        <a:rPr lang="en-US" sz="32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8</a:t>
                      </a:r>
                    </a:p>
                  </a:txBody>
                  <a:tcPr anchor="ctr"/>
                </a:tc>
                <a:extLst>
                  <a:ext uri="{0D108BD9-81ED-4DB2-BD59-A6C34878D82A}">
                    <a16:rowId xmlns:a16="http://schemas.microsoft.com/office/drawing/2014/main" val="654815573"/>
                  </a:ext>
                </a:extLst>
              </a:tr>
              <a:tr h="848784">
                <a:tc>
                  <a:txBody>
                    <a:bodyPr/>
                    <a:lstStyle/>
                    <a:p>
                      <a:pPr algn="ctr"/>
                      <a:r>
                        <a:rPr lang="en-US" sz="28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GSFC</a:t>
                      </a:r>
                    </a:p>
                  </a:txBody>
                  <a:tcPr anchor="ctr"/>
                </a:tc>
                <a:tc>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a:txBody>
                  <a:tcPr anchor="ctr"/>
                </a:tc>
                <a:tc gridSpan="2">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a:txBody>
                  <a:tcPr anchor="ctr"/>
                </a:tc>
                <a:tc hMerge="1">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3</a:t>
                      </a:r>
                    </a:p>
                  </a:txBody>
                  <a:tcPr anchor="ctr"/>
                </a:tc>
                <a:tc>
                  <a:txBody>
                    <a:bodyPr/>
                    <a:lstStyle/>
                    <a:p>
                      <a:pPr algn="ctr"/>
                      <a:r>
                        <a:rPr lang="en-US" sz="32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5</a:t>
                      </a:r>
                    </a:p>
                  </a:txBody>
                  <a:tcPr anchor="ctr"/>
                </a:tc>
                <a:extLst>
                  <a:ext uri="{0D108BD9-81ED-4DB2-BD59-A6C34878D82A}">
                    <a16:rowId xmlns:a16="http://schemas.microsoft.com/office/drawing/2014/main" val="3136976138"/>
                  </a:ext>
                </a:extLst>
              </a:tr>
            </a:tbl>
          </a:graphicData>
        </a:graphic>
      </p:graphicFrame>
      <p:sp>
        <p:nvSpPr>
          <p:cNvPr id="10" name="Title 1">
            <a:extLst>
              <a:ext uri="{FF2B5EF4-FFF2-40B4-BE49-F238E27FC236}">
                <a16:creationId xmlns:a16="http://schemas.microsoft.com/office/drawing/2014/main" id="{B37027C0-C7C7-2443-9B3A-137557BAA726}"/>
              </a:ext>
            </a:extLst>
          </p:cNvPr>
          <p:cNvSpPr>
            <a:spLocks noGrp="1"/>
          </p:cNvSpPr>
          <p:nvPr>
            <p:ph type="title"/>
          </p:nvPr>
        </p:nvSpPr>
        <p:spPr>
          <a:xfrm>
            <a:off x="1089815" y="6006564"/>
            <a:ext cx="8423363" cy="477045"/>
          </a:xfrm>
        </p:spPr>
        <p:txBody>
          <a:bodyPr>
            <a:normAutofit/>
          </a:bodyPr>
          <a:lstStyle/>
          <a:p>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t>
            </a:r>
            <a:r>
              <a:rPr lang="en-US" sz="1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Applied to both gaussians</a:t>
            </a:r>
          </a:p>
        </p:txBody>
      </p:sp>
    </p:spTree>
    <p:extLst>
      <p:ext uri="{BB962C8B-B14F-4D97-AF65-F5344CB8AC3E}">
        <p14:creationId xmlns:p14="http://schemas.microsoft.com/office/powerpoint/2010/main" val="3361812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90F2BCA-F207-0E4B-AE53-4F627A142B10}"/>
                  </a:ext>
                </a:extLst>
              </p:cNvPr>
              <p:cNvSpPr txBox="1"/>
              <p:nvPr/>
            </p:nvSpPr>
            <p:spPr>
              <a:xfrm>
                <a:off x="2298521" y="95000"/>
                <a:ext cx="7516992" cy="213494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d>
                        <m:dPr>
                          <m:begChr m:val="{"/>
                          <m:endChr m:val=""/>
                          <m:ctrlPr>
                            <a:rPr lang="en-US" sz="2400" i="1" smtClean="0">
                              <a:latin typeface="Cambria Math" panose="02040503050406030204" pitchFamily="18" charset="0"/>
                            </a:rPr>
                          </m:ctrlPr>
                        </m:dPr>
                        <m:e>
                          <m:eqArr>
                            <m:eqArrPr>
                              <m:ctrlPr>
                                <a:rPr lang="en-US" sz="2400" i="1">
                                  <a:latin typeface="Cambria Math" panose="02040503050406030204" pitchFamily="18" charset="0"/>
                                </a:rPr>
                              </m:ctrlPr>
                            </m:eqArrPr>
                            <m:e>
                              <m:sSub>
                                <m:sSubPr>
                                  <m:ctrlPr>
                                    <a:rPr lang="en-US" sz="2400" i="1">
                                      <a:latin typeface="Cambria Math" panose="02040503050406030204" pitchFamily="18" charset="0"/>
                                    </a:rPr>
                                  </m:ctrlPr>
                                </m:sSubPr>
                                <m:e>
                                  <m:r>
                                    <a:rPr lang="en-US" sz="2400" i="1">
                                      <a:latin typeface="Cambria Math" panose="02040503050406030204" pitchFamily="18" charset="0"/>
                                    </a:rPr>
                                    <m:t>𝐼𝐿𝑆</m:t>
                                  </m:r>
                                </m:e>
                                <m:sub>
                                  <m:r>
                                    <a:rPr lang="en-US" sz="2400" i="1">
                                      <a:latin typeface="Cambria Math" panose="02040503050406030204" pitchFamily="18" charset="0"/>
                                    </a:rPr>
                                    <m:t>1</m:t>
                                  </m:r>
                                  <m:r>
                                    <a:rPr lang="en-US" sz="2400" b="0" i="1" smtClean="0">
                                      <a:latin typeface="Cambria Math" panose="02040503050406030204" pitchFamily="18" charset="0"/>
                                    </a:rPr>
                                    <m:t>,</m:t>
                                  </m:r>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𝑥</m:t>
                                  </m:r>
                                </m:e>
                              </m:d>
                              <m:r>
                                <a:rPr lang="en-US" sz="2400" i="1">
                                  <a:latin typeface="Cambria Math" panose="02040503050406030204" pitchFamily="18" charset="0"/>
                                  <a:ea typeface="Cambria Math" panose="02040503050406030204" pitchFamily="18" charset="0"/>
                                </a:rPr>
                                <m:t>=</m:t>
                              </m:r>
                              <m:sSub>
                                <m:sSubPr>
                                  <m:ctrlPr>
                                    <a:rPr lang="en-US" sz="2400" i="1" smtClean="0">
                                      <a:solidFill>
                                        <a:srgbClr val="FF0000"/>
                                      </a:solidFill>
                                      <a:latin typeface="Cambria Math" panose="02040503050406030204" pitchFamily="18" charset="0"/>
                                      <a:ea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𝐴</m:t>
                                  </m:r>
                                </m:e>
                                <m:sub>
                                  <m:r>
                                    <a:rPr lang="en-US" sz="2400" i="1">
                                      <a:solidFill>
                                        <a:srgbClr val="FF0000"/>
                                      </a:solidFill>
                                      <a:latin typeface="Cambria Math" panose="02040503050406030204" pitchFamily="18" charset="0"/>
                                      <a:ea typeface="Cambria Math" panose="02040503050406030204" pitchFamily="18" charset="0"/>
                                    </a:rPr>
                                    <m:t>1,</m:t>
                                  </m:r>
                                  <m:r>
                                    <a:rPr lang="en-US" sz="2400" i="1">
                                      <a:solidFill>
                                        <a:srgbClr val="FF0000"/>
                                      </a:solidFill>
                                      <a:latin typeface="Cambria Math" panose="02040503050406030204" pitchFamily="18" charset="0"/>
                                      <a:ea typeface="Cambria Math" panose="02040503050406030204" pitchFamily="18" charset="0"/>
                                    </a:rPr>
                                    <m:t>𝑖</m:t>
                                  </m:r>
                                </m:sub>
                              </m:sSub>
                              <m:func>
                                <m:funcPr>
                                  <m:ctrlPr>
                                    <a:rPr lang="en-US" sz="2400" i="1">
                                      <a:latin typeface="Cambria Math" panose="02040503050406030204" pitchFamily="18" charset="0"/>
                                      <a:ea typeface="Cambria Math" panose="02040503050406030204" pitchFamily="18" charset="0"/>
                                    </a:rPr>
                                  </m:ctrlPr>
                                </m:funcPr>
                                <m:fName>
                                  <m:r>
                                    <m:rPr>
                                      <m:sty m:val="p"/>
                                    </m:rPr>
                                    <a:rPr lang="en-US" sz="2400">
                                      <a:latin typeface="Cambria Math" panose="02040503050406030204" pitchFamily="18" charset="0"/>
                                      <a:ea typeface="Cambria Math" panose="02040503050406030204" pitchFamily="18" charset="0"/>
                                    </a:rPr>
                                    <m:t>exp</m:t>
                                  </m:r>
                                </m:fName>
                                <m:e>
                                  <m:d>
                                    <m:dPr>
                                      <m:begChr m:val="["/>
                                      <m:endChr m:val="]"/>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𝜈</m:t>
                                                      </m:r>
                                                    </m:e>
                                                    <m:sub>
                                                      <m:r>
                                                        <a:rPr lang="en-US" sz="2400" i="1">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i="1" smtClean="0">
                                                          <a:solidFill>
                                                            <a:srgbClr val="92D050"/>
                                                          </a:solidFill>
                                                          <a:latin typeface="Cambria Math" panose="02040503050406030204" pitchFamily="18" charset="0"/>
                                                        </a:rPr>
                                                      </m:ctrlPr>
                                                    </m:sSubPr>
                                                    <m:e>
                                                      <m:r>
                                                        <a:rPr lang="en-US" sz="2400" i="1">
                                                          <a:solidFill>
                                                            <a:srgbClr val="92D050"/>
                                                          </a:solidFill>
                                                          <a:latin typeface="Cambria Math" panose="02040503050406030204" pitchFamily="18" charset="0"/>
                                                          <a:ea typeface="Cambria Math" panose="02040503050406030204" pitchFamily="18" charset="0"/>
                                                        </a:rPr>
                                                        <m:t>𝑏</m:t>
                                                      </m:r>
                                                    </m:e>
                                                    <m:sub>
                                                      <m:r>
                                                        <a:rPr lang="en-US" sz="2400" b="0" i="1" smtClean="0">
                                                          <a:solidFill>
                                                            <a:srgbClr val="92D050"/>
                                                          </a:solidFill>
                                                          <a:latin typeface="Cambria Math" panose="02040503050406030204" pitchFamily="18" charset="0"/>
                                                          <a:ea typeface="Cambria Math" panose="02040503050406030204" pitchFamily="18" charset="0"/>
                                                        </a:rPr>
                                                        <m:t>1,</m:t>
                                                      </m:r>
                                                      <m:r>
                                                        <a:rPr lang="en-US" sz="2400" i="1">
                                                          <a:solidFill>
                                                            <a:srgbClr val="92D050"/>
                                                          </a:solidFill>
                                                          <a:latin typeface="Cambria Math" panose="02040503050406030204" pitchFamily="18" charset="0"/>
                                                        </a:rPr>
                                                        <m:t>𝑖</m:t>
                                                      </m:r>
                                                    </m:sub>
                                                  </m:sSub>
                                                </m:e>
                                              </m:d>
                                            </m:e>
                                            <m:sup>
                                              <m:r>
                                                <a:rPr lang="en-US" sz="2400" i="1">
                                                  <a:latin typeface="Cambria Math" panose="02040503050406030204" pitchFamily="18" charset="0"/>
                                                </a:rPr>
                                                <m:t>2</m:t>
                                              </m:r>
                                            </m:sup>
                                          </m:sSup>
                                        </m:num>
                                        <m:den>
                                          <m:r>
                                            <a:rPr lang="en-US" sz="2400" i="1">
                                              <a:latin typeface="Cambria Math" panose="02040503050406030204" pitchFamily="18" charset="0"/>
                                              <a:ea typeface="Cambria Math" panose="02040503050406030204" pitchFamily="18" charset="0"/>
                                            </a:rPr>
                                            <m:t>2</m:t>
                                          </m:r>
                                          <m:sSubSup>
                                            <m:sSubSupPr>
                                              <m:ctrlPr>
                                                <a:rPr lang="en-US" sz="2400" i="1" smtClean="0">
                                                  <a:solidFill>
                                                    <a:srgbClr val="00B0F0"/>
                                                  </a:solidFill>
                                                  <a:latin typeface="Cambria Math" panose="02040503050406030204" pitchFamily="18" charset="0"/>
                                                  <a:ea typeface="Cambria Math" panose="02040503050406030204" pitchFamily="18" charset="0"/>
                                                </a:rPr>
                                              </m:ctrlPr>
                                            </m:sSubSupPr>
                                            <m:e>
                                              <m:r>
                                                <a:rPr lang="en-US" sz="2400" i="1">
                                                  <a:solidFill>
                                                    <a:srgbClr val="00B0F0"/>
                                                  </a:solidFill>
                                                  <a:latin typeface="Cambria Math" panose="02040503050406030204" pitchFamily="18" charset="0"/>
                                                  <a:ea typeface="Cambria Math" panose="02040503050406030204" pitchFamily="18" charset="0"/>
                                                </a:rPr>
                                                <m:t>𝜎</m:t>
                                              </m:r>
                                            </m:e>
                                            <m:sub>
                                              <m:r>
                                                <a:rPr lang="en-US" sz="2400" b="0" i="1" smtClean="0">
                                                  <a:solidFill>
                                                    <a:srgbClr val="00B0F0"/>
                                                  </a:solidFill>
                                                  <a:latin typeface="Cambria Math" panose="02040503050406030204" pitchFamily="18" charset="0"/>
                                                  <a:ea typeface="Cambria Math" panose="02040503050406030204" pitchFamily="18" charset="0"/>
                                                </a:rPr>
                                                <m:t>1,</m:t>
                                              </m:r>
                                              <m:r>
                                                <a:rPr lang="en-US" sz="2400" i="1">
                                                  <a:solidFill>
                                                    <a:srgbClr val="00B0F0"/>
                                                  </a:solidFill>
                                                  <a:latin typeface="Cambria Math" panose="02040503050406030204" pitchFamily="18" charset="0"/>
                                                  <a:ea typeface="Cambria Math" panose="02040503050406030204" pitchFamily="18" charset="0"/>
                                                </a:rPr>
                                                <m:t>𝑖</m:t>
                                              </m:r>
                                            </m:sub>
                                            <m:sup>
                                              <m:r>
                                                <a:rPr lang="en-US" sz="2400" i="1" smtClean="0">
                                                  <a:solidFill>
                                                    <a:schemeClr val="tx1"/>
                                                  </a:solidFill>
                                                  <a:latin typeface="Cambria Math" panose="02040503050406030204" pitchFamily="18" charset="0"/>
                                                  <a:ea typeface="Cambria Math" panose="02040503050406030204" pitchFamily="18" charset="0"/>
                                                </a:rPr>
                                                <m:t>2</m:t>
                                              </m:r>
                                            </m:sup>
                                          </m:sSubSup>
                                        </m:den>
                                      </m:f>
                                    </m:e>
                                  </m:d>
                                </m:e>
                              </m:func>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𝑖</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0,…,319</m:t>
                                  </m:r>
                                </m:e>
                              </m:d>
                              <m:r>
                                <a:rPr lang="en-US" sz="2400" i="1">
                                  <a:latin typeface="Cambria Math" panose="02040503050406030204" pitchFamily="18" charset="0"/>
                                  <a:ea typeface="Cambria Math" panose="02040503050406030204" pitchFamily="18" charset="0"/>
                                </a:rPr>
                                <m:t> </m:t>
                              </m:r>
                              <m:r>
                                <m:rPr>
                                  <m:nor/>
                                </m:rPr>
                                <a:rPr lang="en-US" sz="2400" dirty="0">
                                  <a:ea typeface="Cambria Math" panose="02040503050406030204" pitchFamily="18" charset="0"/>
                                </a:rPr>
                                <m:t> </m:t>
                              </m:r>
                            </m:e>
                            <m:e>
                              <m:sSub>
                                <m:sSubPr>
                                  <m:ctrlPr>
                                    <a:rPr lang="en-US" sz="2400" i="1">
                                      <a:latin typeface="Cambria Math" panose="02040503050406030204" pitchFamily="18" charset="0"/>
                                    </a:rPr>
                                  </m:ctrlPr>
                                </m:sSubPr>
                                <m:e>
                                  <m:r>
                                    <a:rPr lang="en-US" sz="2400" i="1">
                                      <a:latin typeface="Cambria Math" panose="02040503050406030204" pitchFamily="18" charset="0"/>
                                    </a:rPr>
                                    <m:t>𝐼𝐿𝑆</m:t>
                                  </m:r>
                                </m:e>
                                <m:sub>
                                  <m:r>
                                    <a:rPr lang="en-US" sz="2400" i="1">
                                      <a:latin typeface="Cambria Math" panose="02040503050406030204" pitchFamily="18" charset="0"/>
                                    </a:rPr>
                                    <m:t>2</m:t>
                                  </m:r>
                                  <m:r>
                                    <a:rPr lang="en-US" sz="2400" b="0" i="1" smtClean="0">
                                      <a:latin typeface="Cambria Math" panose="02040503050406030204" pitchFamily="18" charset="0"/>
                                    </a:rPr>
                                    <m:t>,</m:t>
                                  </m:r>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𝑥</m:t>
                                  </m:r>
                                </m:e>
                              </m:d>
                              <m:r>
                                <a:rPr lang="en-US" sz="2400" i="1">
                                  <a:latin typeface="Cambria Math" panose="02040503050406030204" pitchFamily="18" charset="0"/>
                                  <a:ea typeface="Cambria Math" panose="02040503050406030204" pitchFamily="18" charset="0"/>
                                </a:rPr>
                                <m:t>=</m:t>
                              </m:r>
                              <m:sSub>
                                <m:sSubPr>
                                  <m:ctrlPr>
                                    <a:rPr lang="en-US" sz="2400" i="1" smtClean="0">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𝐴</m:t>
                                  </m:r>
                                </m:e>
                                <m:sub>
                                  <m:r>
                                    <a:rPr lang="en-US" sz="2400" b="0" i="1" smtClean="0">
                                      <a:solidFill>
                                        <a:srgbClr val="C00000"/>
                                      </a:solidFill>
                                      <a:latin typeface="Cambria Math" panose="02040503050406030204" pitchFamily="18" charset="0"/>
                                      <a:ea typeface="Cambria Math" panose="02040503050406030204" pitchFamily="18" charset="0"/>
                                    </a:rPr>
                                    <m:t>2</m:t>
                                  </m:r>
                                  <m:r>
                                    <a:rPr lang="en-US" sz="2400" i="1">
                                      <a:solidFill>
                                        <a:srgbClr val="C00000"/>
                                      </a:solidFill>
                                      <a:latin typeface="Cambria Math" panose="02040503050406030204" pitchFamily="18" charset="0"/>
                                      <a:ea typeface="Cambria Math" panose="02040503050406030204" pitchFamily="18" charset="0"/>
                                    </a:rPr>
                                    <m:t>,</m:t>
                                  </m:r>
                                  <m:r>
                                    <a:rPr lang="en-US" sz="2400" i="1">
                                      <a:solidFill>
                                        <a:srgbClr val="C00000"/>
                                      </a:solidFill>
                                      <a:latin typeface="Cambria Math" panose="02040503050406030204" pitchFamily="18" charset="0"/>
                                      <a:ea typeface="Cambria Math" panose="02040503050406030204" pitchFamily="18" charset="0"/>
                                    </a:rPr>
                                    <m:t>𝑖</m:t>
                                  </m:r>
                                </m:sub>
                              </m:sSub>
                              <m:r>
                                <m:rPr>
                                  <m:sty m:val="p"/>
                                </m:rPr>
                                <a:rPr lang="en-US" sz="2400">
                                  <a:latin typeface="Cambria Math" panose="02040503050406030204" pitchFamily="18" charset="0"/>
                                  <a:ea typeface="Cambria Math" panose="02040503050406030204" pitchFamily="18" charset="0"/>
                                </a:rPr>
                                <m:t>exp</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𝜈</m:t>
                                              </m:r>
                                            </m:e>
                                            <m:sub>
                                              <m:r>
                                                <a:rPr lang="en-US" sz="2400" i="1">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i="1" smtClean="0">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ea typeface="Cambria Math" panose="02040503050406030204" pitchFamily="18" charset="0"/>
                                                </a:rPr>
                                                <m:t>𝑏</m:t>
                                              </m:r>
                                            </m:e>
                                            <m:sub>
                                              <m:r>
                                                <a:rPr lang="en-US" sz="2400" b="0" i="1" smtClean="0">
                                                  <a:solidFill>
                                                    <a:schemeClr val="accent6">
                                                      <a:lumMod val="75000"/>
                                                    </a:schemeClr>
                                                  </a:solidFill>
                                                  <a:latin typeface="Cambria Math" panose="02040503050406030204" pitchFamily="18" charset="0"/>
                                                  <a:ea typeface="Cambria Math" panose="02040503050406030204" pitchFamily="18" charset="0"/>
                                                </a:rPr>
                                                <m:t>2,</m:t>
                                              </m:r>
                                              <m:r>
                                                <a:rPr lang="en-US" sz="2400" i="1">
                                                  <a:solidFill>
                                                    <a:schemeClr val="accent6">
                                                      <a:lumMod val="75000"/>
                                                    </a:schemeClr>
                                                  </a:solidFill>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num>
                                    <m:den>
                                      <m:r>
                                        <a:rPr lang="en-US" sz="2400" i="1">
                                          <a:latin typeface="Cambria Math" panose="02040503050406030204" pitchFamily="18" charset="0"/>
                                          <a:ea typeface="Cambria Math" panose="02040503050406030204" pitchFamily="18" charset="0"/>
                                        </a:rPr>
                                        <m:t>2</m:t>
                                      </m:r>
                                      <m:sSubSup>
                                        <m:sSubSupPr>
                                          <m:ctrlPr>
                                            <a:rPr lang="en-US" sz="2400" i="1" smtClean="0">
                                              <a:solidFill>
                                                <a:srgbClr val="0070C0"/>
                                              </a:solidFill>
                                              <a:latin typeface="Cambria Math" panose="02040503050406030204" pitchFamily="18" charset="0"/>
                                              <a:ea typeface="Cambria Math" panose="02040503050406030204" pitchFamily="18" charset="0"/>
                                            </a:rPr>
                                          </m:ctrlPr>
                                        </m:sSubSupPr>
                                        <m:e>
                                          <m:r>
                                            <a:rPr lang="en-US" sz="2400" i="1">
                                              <a:solidFill>
                                                <a:srgbClr val="0070C0"/>
                                              </a:solidFill>
                                              <a:latin typeface="Cambria Math" panose="02040503050406030204" pitchFamily="18" charset="0"/>
                                              <a:ea typeface="Cambria Math" panose="02040503050406030204" pitchFamily="18" charset="0"/>
                                            </a:rPr>
                                            <m:t>𝜎</m:t>
                                          </m:r>
                                        </m:e>
                                        <m:sub>
                                          <m:r>
                                            <a:rPr lang="en-US" sz="2400" b="0" i="1" smtClean="0">
                                              <a:solidFill>
                                                <a:srgbClr val="0070C0"/>
                                              </a:solidFill>
                                              <a:latin typeface="Cambria Math" panose="02040503050406030204" pitchFamily="18" charset="0"/>
                                              <a:ea typeface="Cambria Math" panose="02040503050406030204" pitchFamily="18" charset="0"/>
                                            </a:rPr>
                                            <m:t>2,</m:t>
                                          </m:r>
                                          <m:r>
                                            <a:rPr lang="en-US" sz="2400" i="1">
                                              <a:solidFill>
                                                <a:srgbClr val="0070C0"/>
                                              </a:solidFill>
                                              <a:latin typeface="Cambria Math" panose="02040503050406030204" pitchFamily="18" charset="0"/>
                                              <a:ea typeface="Cambria Math" panose="02040503050406030204" pitchFamily="18" charset="0"/>
                                            </a:rPr>
                                            <m:t>𝑖</m:t>
                                          </m:r>
                                        </m:sub>
                                        <m:sup>
                                          <m:r>
                                            <a:rPr lang="en-US" sz="2400" i="1" smtClean="0">
                                              <a:solidFill>
                                                <a:schemeClr val="tx1"/>
                                              </a:solidFill>
                                              <a:latin typeface="Cambria Math" panose="02040503050406030204" pitchFamily="18" charset="0"/>
                                              <a:ea typeface="Cambria Math" panose="02040503050406030204" pitchFamily="18" charset="0"/>
                                            </a:rPr>
                                            <m:t>2</m:t>
                                          </m:r>
                                        </m:sup>
                                      </m:sSubSup>
                                    </m:den>
                                  </m:f>
                                </m:e>
                              </m:d>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𝑖</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0,…,319</m:t>
                                  </m:r>
                                </m:e>
                              </m:d>
                            </m:e>
                          </m:eqArr>
                        </m:e>
                      </m:d>
                    </m:oMath>
                  </m:oMathPara>
                </a14:m>
                <a:endParaRPr lang="en-US" sz="2400" dirty="0"/>
              </a:p>
            </p:txBody>
          </p:sp>
        </mc:Choice>
        <mc:Fallback xmlns="">
          <p:sp>
            <p:nvSpPr>
              <p:cNvPr id="13" name="TextBox 12">
                <a:extLst>
                  <a:ext uri="{FF2B5EF4-FFF2-40B4-BE49-F238E27FC236}">
                    <a16:creationId xmlns:a16="http://schemas.microsoft.com/office/drawing/2014/main" id="{590F2BCA-F207-0E4B-AE53-4F627A142B10}"/>
                  </a:ext>
                </a:extLst>
              </p:cNvPr>
              <p:cNvSpPr txBox="1">
                <a:spLocks noRot="1" noChangeAspect="1" noMove="1" noResize="1" noEditPoints="1" noAdjustHandles="1" noChangeArrowheads="1" noChangeShapeType="1" noTextEdit="1"/>
              </p:cNvSpPr>
              <p:nvPr/>
            </p:nvSpPr>
            <p:spPr>
              <a:xfrm>
                <a:off x="2298521" y="95000"/>
                <a:ext cx="7516992" cy="2134943"/>
              </a:xfrm>
              <a:prstGeom prst="rect">
                <a:avLst/>
              </a:prstGeom>
              <a:blipFill>
                <a:blip r:embed="rId3"/>
                <a:stretch>
                  <a:fillRect r="-1855"/>
                </a:stretch>
              </a:blipFill>
            </p:spPr>
            <p:txBody>
              <a:bodyPr/>
              <a:lstStyle/>
              <a:p>
                <a:r>
                  <a:rPr lang="en-US">
                    <a:noFill/>
                  </a:rPr>
                  <a:t> </a:t>
                </a:r>
              </a:p>
            </p:txBody>
          </p:sp>
        </mc:Fallback>
      </mc:AlternateContent>
      <p:graphicFrame>
        <p:nvGraphicFramePr>
          <p:cNvPr id="6" name="Table 6">
            <a:extLst>
              <a:ext uri="{FF2B5EF4-FFF2-40B4-BE49-F238E27FC236}">
                <a16:creationId xmlns:a16="http://schemas.microsoft.com/office/drawing/2014/main" id="{F19BB00D-80BB-2146-848C-F71708E6CF14}"/>
              </a:ext>
            </a:extLst>
          </p:cNvPr>
          <p:cNvGraphicFramePr>
            <a:graphicFrameLocks noGrp="1"/>
          </p:cNvGraphicFramePr>
          <p:nvPr/>
        </p:nvGraphicFramePr>
        <p:xfrm>
          <a:off x="1089817" y="2448456"/>
          <a:ext cx="10012368" cy="3395136"/>
        </p:xfrm>
        <a:graphic>
          <a:graphicData uri="http://schemas.openxmlformats.org/drawingml/2006/table">
            <a:tbl>
              <a:tblPr firstRow="1" bandRow="1">
                <a:tableStyleId>{073A0DAA-6AF3-43AB-8588-CEC1D06C72B9}</a:tableStyleId>
              </a:tblPr>
              <a:tblGrid>
                <a:gridCol w="1251546">
                  <a:extLst>
                    <a:ext uri="{9D8B030D-6E8A-4147-A177-3AD203B41FA5}">
                      <a16:colId xmlns:a16="http://schemas.microsoft.com/office/drawing/2014/main" val="1066111149"/>
                    </a:ext>
                  </a:extLst>
                </a:gridCol>
                <a:gridCol w="1251546">
                  <a:extLst>
                    <a:ext uri="{9D8B030D-6E8A-4147-A177-3AD203B41FA5}">
                      <a16:colId xmlns:a16="http://schemas.microsoft.com/office/drawing/2014/main" val="1949879577"/>
                    </a:ext>
                  </a:extLst>
                </a:gridCol>
                <a:gridCol w="1251546">
                  <a:extLst>
                    <a:ext uri="{9D8B030D-6E8A-4147-A177-3AD203B41FA5}">
                      <a16:colId xmlns:a16="http://schemas.microsoft.com/office/drawing/2014/main" val="155227714"/>
                    </a:ext>
                  </a:extLst>
                </a:gridCol>
                <a:gridCol w="1251546">
                  <a:extLst>
                    <a:ext uri="{9D8B030D-6E8A-4147-A177-3AD203B41FA5}">
                      <a16:colId xmlns:a16="http://schemas.microsoft.com/office/drawing/2014/main" val="3996167165"/>
                    </a:ext>
                  </a:extLst>
                </a:gridCol>
                <a:gridCol w="1251546">
                  <a:extLst>
                    <a:ext uri="{9D8B030D-6E8A-4147-A177-3AD203B41FA5}">
                      <a16:colId xmlns:a16="http://schemas.microsoft.com/office/drawing/2014/main" val="268134935"/>
                    </a:ext>
                  </a:extLst>
                </a:gridCol>
                <a:gridCol w="1251546">
                  <a:extLst>
                    <a:ext uri="{9D8B030D-6E8A-4147-A177-3AD203B41FA5}">
                      <a16:colId xmlns:a16="http://schemas.microsoft.com/office/drawing/2014/main" val="1974925381"/>
                    </a:ext>
                  </a:extLst>
                </a:gridCol>
                <a:gridCol w="1251546">
                  <a:extLst>
                    <a:ext uri="{9D8B030D-6E8A-4147-A177-3AD203B41FA5}">
                      <a16:colId xmlns:a16="http://schemas.microsoft.com/office/drawing/2014/main" val="1891688528"/>
                    </a:ext>
                  </a:extLst>
                </a:gridCol>
                <a:gridCol w="1251546">
                  <a:extLst>
                    <a:ext uri="{9D8B030D-6E8A-4147-A177-3AD203B41FA5}">
                      <a16:colId xmlns:a16="http://schemas.microsoft.com/office/drawing/2014/main" val="2476051539"/>
                    </a:ext>
                  </a:extLst>
                </a:gridCol>
              </a:tblGrid>
              <a:tr h="848784">
                <a:tc>
                  <a:txBody>
                    <a:bodyPr/>
                    <a:lstStyle/>
                    <a:p>
                      <a:pPr algn="ctr"/>
                      <a:endParaRPr lang="en-US" b="1" dirty="0"/>
                    </a:p>
                  </a:txBody>
                  <a:tcPr anchor="ctr"/>
                </a:tc>
                <a:tc>
                  <a:txBody>
                    <a:bodyPr/>
                    <a:lstStyle/>
                    <a:p>
                      <a:pPr algn="ctr"/>
                      <a:r>
                        <a:rPr lang="en-US" sz="2800" b="1" i="1" dirty="0">
                          <a:solidFill>
                            <a:srgbClr val="FF0000"/>
                          </a:solidFill>
                          <a:latin typeface="Cambria Math" panose="02040503050406030204" pitchFamily="18" charset="0"/>
                          <a:ea typeface="Cambria Math" panose="02040503050406030204" pitchFamily="18" charset="0"/>
                        </a:rPr>
                        <a:t>A</a:t>
                      </a:r>
                      <a:r>
                        <a:rPr lang="en-US" sz="2800" b="1" i="1" baseline="-25000" dirty="0">
                          <a:solidFill>
                            <a:srgbClr val="FF0000"/>
                          </a:solidFill>
                          <a:latin typeface="Cambria Math" panose="02040503050406030204" pitchFamily="18" charset="0"/>
                          <a:ea typeface="Cambria Math" panose="02040503050406030204" pitchFamily="18" charset="0"/>
                        </a:rPr>
                        <a:t>1</a:t>
                      </a:r>
                    </a:p>
                  </a:txBody>
                  <a:tcPr anchor="ctr"/>
                </a:tc>
                <a:tc>
                  <a:txBody>
                    <a:bodyPr/>
                    <a:lstStyle/>
                    <a:p>
                      <a:pPr algn="ctr"/>
                      <a:r>
                        <a:rPr lang="en-US" sz="2800" b="1" i="1" dirty="0">
                          <a:solidFill>
                            <a:srgbClr val="C00000"/>
                          </a:solidFill>
                          <a:latin typeface="Cambria Math" panose="02040503050406030204" pitchFamily="18" charset="0"/>
                          <a:ea typeface="Cambria Math" panose="02040503050406030204" pitchFamily="18" charset="0"/>
                        </a:rPr>
                        <a:t>A</a:t>
                      </a:r>
                      <a:r>
                        <a:rPr lang="en-US" sz="2800" b="1" i="1" baseline="-25000" dirty="0">
                          <a:solidFill>
                            <a:srgbClr val="C00000"/>
                          </a:solidFill>
                          <a:latin typeface="Cambria Math" panose="02040503050406030204" pitchFamily="18" charset="0"/>
                          <a:ea typeface="Cambria Math" panose="02040503050406030204" pitchFamily="18" charset="0"/>
                        </a:rPr>
                        <a:t>2</a:t>
                      </a:r>
                    </a:p>
                  </a:txBody>
                  <a:tcPr anchor="ctr"/>
                </a:tc>
                <a:tc>
                  <a:txBody>
                    <a:bodyPr/>
                    <a:lstStyle/>
                    <a:p>
                      <a:pPr algn="ctr"/>
                      <a:r>
                        <a:rPr lang="en-US" sz="2800" b="1" i="1" dirty="0">
                          <a:solidFill>
                            <a:srgbClr val="00B0F0"/>
                          </a:solidFill>
                          <a:latin typeface="Symbol" pitchFamily="2" charset="2"/>
                          <a:ea typeface="Cambria Math" panose="02040503050406030204" pitchFamily="18" charset="0"/>
                        </a:rPr>
                        <a:t>s</a:t>
                      </a:r>
                      <a:r>
                        <a:rPr lang="en-US" sz="2800" b="1" i="1" baseline="-25000" dirty="0">
                          <a:solidFill>
                            <a:srgbClr val="00B0F0"/>
                          </a:solidFill>
                          <a:latin typeface="Cambria Math" panose="02040503050406030204" pitchFamily="18" charset="0"/>
                          <a:ea typeface="Cambria Math" panose="02040503050406030204" pitchFamily="18" charset="0"/>
                        </a:rPr>
                        <a:t>1</a:t>
                      </a:r>
                    </a:p>
                  </a:txBody>
                  <a:tcPr anchor="ctr"/>
                </a:tc>
                <a:tc>
                  <a:txBody>
                    <a:bodyPr/>
                    <a:lstStyle/>
                    <a:p>
                      <a:pPr algn="ctr"/>
                      <a:r>
                        <a:rPr lang="en-US" sz="2800" b="1" i="1" dirty="0">
                          <a:solidFill>
                            <a:srgbClr val="0070C0"/>
                          </a:solidFill>
                          <a:latin typeface="Symbol" pitchFamily="2" charset="2"/>
                          <a:ea typeface="Cambria Math" panose="02040503050406030204" pitchFamily="18" charset="0"/>
                        </a:rPr>
                        <a:t>s</a:t>
                      </a:r>
                      <a:r>
                        <a:rPr lang="en-US" sz="2800" b="1" i="1" baseline="-25000" dirty="0">
                          <a:solidFill>
                            <a:srgbClr val="0070C0"/>
                          </a:solidFill>
                          <a:latin typeface="Cambria Math" panose="02040503050406030204" pitchFamily="18" charset="0"/>
                          <a:ea typeface="Cambria Math" panose="02040503050406030204" pitchFamily="18" charset="0"/>
                        </a:rPr>
                        <a:t>2</a:t>
                      </a:r>
                    </a:p>
                  </a:txBody>
                  <a:tcPr anchor="ctr"/>
                </a:tc>
                <a:tc>
                  <a:txBody>
                    <a:bodyPr/>
                    <a:lstStyle/>
                    <a:p>
                      <a:pPr algn="ctr"/>
                      <a:r>
                        <a:rPr lang="en-US" sz="2800" b="1" i="1" dirty="0">
                          <a:solidFill>
                            <a:schemeClr val="accent6">
                              <a:lumMod val="60000"/>
                              <a:lumOff val="40000"/>
                            </a:schemeClr>
                          </a:solidFill>
                          <a:latin typeface="Cambria Math" panose="02040503050406030204" pitchFamily="18" charset="0"/>
                          <a:ea typeface="Cambria Math" panose="02040503050406030204" pitchFamily="18" charset="0"/>
                        </a:rPr>
                        <a:t>b</a:t>
                      </a:r>
                      <a:r>
                        <a:rPr lang="en-US" sz="2800" b="1" i="1" baseline="-25000" dirty="0">
                          <a:solidFill>
                            <a:schemeClr val="accent6">
                              <a:lumMod val="60000"/>
                              <a:lumOff val="40000"/>
                            </a:schemeClr>
                          </a:solidFill>
                          <a:latin typeface="Cambria Math" panose="02040503050406030204" pitchFamily="18" charset="0"/>
                          <a:ea typeface="Cambria Math" panose="02040503050406030204" pitchFamily="18" charset="0"/>
                        </a:rPr>
                        <a:t>1</a:t>
                      </a:r>
                    </a:p>
                  </a:txBody>
                  <a:tcPr anchor="ctr"/>
                </a:tc>
                <a:tc>
                  <a:txBody>
                    <a:bodyPr/>
                    <a:lstStyle/>
                    <a:p>
                      <a:pPr algn="ctr"/>
                      <a:r>
                        <a:rPr lang="en-US" sz="2800" b="1" i="1" dirty="0">
                          <a:solidFill>
                            <a:srgbClr val="00B050"/>
                          </a:solidFill>
                          <a:latin typeface="Cambria Math" panose="02040503050406030204" pitchFamily="18" charset="0"/>
                          <a:ea typeface="Cambria Math" panose="02040503050406030204" pitchFamily="18" charset="0"/>
                        </a:rPr>
                        <a:t>b</a:t>
                      </a:r>
                      <a:r>
                        <a:rPr lang="en-US" sz="2800" b="1" i="1" baseline="-25000" dirty="0">
                          <a:solidFill>
                            <a:srgbClr val="00B050"/>
                          </a:solidFill>
                          <a:latin typeface="Cambria Math" panose="02040503050406030204" pitchFamily="18" charset="0"/>
                          <a:ea typeface="Cambria Math" panose="02040503050406030204" pitchFamily="18" charset="0"/>
                        </a:rPr>
                        <a:t>2</a:t>
                      </a:r>
                    </a:p>
                  </a:txBody>
                  <a:tcPr anchor="ctr"/>
                </a:tc>
                <a:tc>
                  <a:txBody>
                    <a:bodyPr/>
                    <a:lstStyle/>
                    <a:p>
                      <a:pPr algn="ctr"/>
                      <a:r>
                        <a:rPr lang="en-US" sz="2400" b="1" i="0" baseline="0" dirty="0">
                          <a:latin typeface="Helvetica Neue Condensed" panose="02000503000000020004" pitchFamily="2" charset="0"/>
                          <a:ea typeface="Helvetica Neue Condensed" panose="02000503000000020004" pitchFamily="2" charset="0"/>
                          <a:cs typeface="Helvetica Neue Condensed" panose="02000503000000020004" pitchFamily="2" charset="0"/>
                        </a:rPr>
                        <a:t>Tot. pars</a:t>
                      </a:r>
                    </a:p>
                  </a:txBody>
                  <a:tcPr anchor="ctr"/>
                </a:tc>
                <a:extLst>
                  <a:ext uri="{0D108BD9-81ED-4DB2-BD59-A6C34878D82A}">
                    <a16:rowId xmlns:a16="http://schemas.microsoft.com/office/drawing/2014/main" val="2452454218"/>
                  </a:ext>
                </a:extLst>
              </a:tr>
              <a:tr h="848784">
                <a:tc>
                  <a:txBody>
                    <a:bodyPr/>
                    <a:lstStyle/>
                    <a:p>
                      <a:pPr algn="ctr"/>
                      <a:r>
                        <a:rPr lang="en-US" sz="28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BIRA</a:t>
                      </a:r>
                    </a:p>
                  </a:txBody>
                  <a:tcPr anchor="ctr"/>
                </a:tc>
                <a:tc>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algn="ctr"/>
                      <a:r>
                        <a:rPr lang="en-US" sz="32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12</a:t>
                      </a:r>
                    </a:p>
                  </a:txBody>
                  <a:tcPr anchor="ctr"/>
                </a:tc>
                <a:extLst>
                  <a:ext uri="{0D108BD9-81ED-4DB2-BD59-A6C34878D82A}">
                    <a16:rowId xmlns:a16="http://schemas.microsoft.com/office/drawing/2014/main" val="3392903475"/>
                  </a:ext>
                </a:extLst>
              </a:tr>
              <a:tr h="848784">
                <a:tc>
                  <a:txBody>
                    <a:bodyPr/>
                    <a:lstStyle/>
                    <a:p>
                      <a:pPr algn="ctr"/>
                      <a:r>
                        <a:rPr lang="en-US" sz="28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IAA</a:t>
                      </a:r>
                    </a:p>
                  </a:txBody>
                  <a:tcPr anchor="ctr"/>
                </a:tc>
                <a:tc>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gridSpan="2">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hMerge="1">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algn="ctr"/>
                      <a:r>
                        <a:rPr lang="en-US" sz="32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8</a:t>
                      </a:r>
                    </a:p>
                  </a:txBody>
                  <a:tcPr anchor="ctr"/>
                </a:tc>
                <a:extLst>
                  <a:ext uri="{0D108BD9-81ED-4DB2-BD59-A6C34878D82A}">
                    <a16:rowId xmlns:a16="http://schemas.microsoft.com/office/drawing/2014/main" val="654815573"/>
                  </a:ext>
                </a:extLst>
              </a:tr>
              <a:tr h="848784">
                <a:tc>
                  <a:txBody>
                    <a:bodyPr/>
                    <a:lstStyle/>
                    <a:p>
                      <a:pPr algn="ctr"/>
                      <a:r>
                        <a:rPr lang="en-US" sz="28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GSFC</a:t>
                      </a:r>
                    </a:p>
                  </a:txBody>
                  <a:tcPr anchor="ctr"/>
                </a:tc>
                <a:tc>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a:txBody>
                  <a:tcPr anchor="ctr"/>
                </a:tc>
                <a:tc gridSpan="2">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a:txBody>
                  <a:tcPr anchor="ctr"/>
                </a:tc>
                <a:tc hMerge="1">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3</a:t>
                      </a:r>
                    </a:p>
                  </a:txBody>
                  <a:tcPr anchor="ctr"/>
                </a:tc>
                <a:tc>
                  <a:txBody>
                    <a:bodyPr/>
                    <a:lstStyle/>
                    <a:p>
                      <a:pPr algn="ctr"/>
                      <a:r>
                        <a:rPr lang="en-US" sz="32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5</a:t>
                      </a:r>
                    </a:p>
                  </a:txBody>
                  <a:tcPr anchor="ctr"/>
                </a:tc>
                <a:extLst>
                  <a:ext uri="{0D108BD9-81ED-4DB2-BD59-A6C34878D82A}">
                    <a16:rowId xmlns:a16="http://schemas.microsoft.com/office/drawing/2014/main" val="3136976138"/>
                  </a:ext>
                </a:extLst>
              </a:tr>
            </a:tbl>
          </a:graphicData>
        </a:graphic>
      </p:graphicFrame>
      <p:sp>
        <p:nvSpPr>
          <p:cNvPr id="10" name="Title 1">
            <a:extLst>
              <a:ext uri="{FF2B5EF4-FFF2-40B4-BE49-F238E27FC236}">
                <a16:creationId xmlns:a16="http://schemas.microsoft.com/office/drawing/2014/main" id="{B37027C0-C7C7-2443-9B3A-137557BAA726}"/>
              </a:ext>
            </a:extLst>
          </p:cNvPr>
          <p:cNvSpPr>
            <a:spLocks noGrp="1"/>
          </p:cNvSpPr>
          <p:nvPr>
            <p:ph type="title"/>
          </p:nvPr>
        </p:nvSpPr>
        <p:spPr>
          <a:xfrm>
            <a:off x="1089815" y="6006564"/>
            <a:ext cx="8423363" cy="477045"/>
          </a:xfrm>
        </p:spPr>
        <p:txBody>
          <a:bodyPr>
            <a:normAutofit/>
          </a:bodyPr>
          <a:lstStyle/>
          <a:p>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t>
            </a:r>
            <a:r>
              <a:rPr lang="en-US" sz="1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Applied to both gaussians</a:t>
            </a:r>
          </a:p>
        </p:txBody>
      </p:sp>
      <p:sp>
        <p:nvSpPr>
          <p:cNvPr id="2" name="TextBox 1">
            <a:extLst>
              <a:ext uri="{FF2B5EF4-FFF2-40B4-BE49-F238E27FC236}">
                <a16:creationId xmlns:a16="http://schemas.microsoft.com/office/drawing/2014/main" id="{855D4DAC-2E96-5340-8A92-2A46081D1CD1}"/>
              </a:ext>
            </a:extLst>
          </p:cNvPr>
          <p:cNvSpPr txBox="1"/>
          <p:nvPr/>
        </p:nvSpPr>
        <p:spPr>
          <a:xfrm>
            <a:off x="4861560" y="5657671"/>
            <a:ext cx="2468880" cy="1200329"/>
          </a:xfrm>
          <a:prstGeom prst="rect">
            <a:avLst/>
          </a:prstGeom>
          <a:solidFill>
            <a:schemeClr val="accent1">
              <a:lumMod val="40000"/>
              <a:lumOff val="60000"/>
            </a:schemeClr>
          </a:solidFill>
          <a:ln w="69850">
            <a:solidFill>
              <a:srgbClr val="0070C0"/>
            </a:solidFill>
          </a:ln>
        </p:spPr>
        <p:txBody>
          <a:bodyPr wrap="square" rtlCol="0">
            <a:spAutoFit/>
          </a:bodyPr>
          <a:lstStyle/>
          <a:p>
            <a:pPr algn="ct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The width is defined by the grating grooves and its quality. There is only one grating, </a:t>
            </a:r>
            <a:r>
              <a:rPr lang="en-US" b="1" dirty="0">
                <a:latin typeface="Symbol" pitchFamily="2" charset="2"/>
                <a:ea typeface="Helvetica Neue Condensed" panose="02000503000000020004" pitchFamily="2" charset="0"/>
                <a:cs typeface="Helvetica Neue Condensed" panose="02000503000000020004" pitchFamily="2" charset="0"/>
              </a:rPr>
              <a:t>s</a:t>
            </a:r>
            <a:r>
              <a:rPr lang="en-US" b="1" baseline="-25000"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t>
            </a:r>
            <a:r>
              <a:rPr lang="en-US" b="1" dirty="0">
                <a:latin typeface="Symbol" pitchFamily="2" charset="2"/>
                <a:ea typeface="Helvetica Neue Condensed" panose="02000503000000020004" pitchFamily="2" charset="0"/>
                <a:cs typeface="Helvetica Neue Condensed" panose="02000503000000020004" pitchFamily="2" charset="0"/>
              </a:rPr>
              <a:t>s</a:t>
            </a:r>
            <a:r>
              <a:rPr lang="en-US" b="1" baseline="-2500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 </a:t>
            </a:r>
            <a:r>
              <a:rPr lang="en-US" b="1" dirty="0">
                <a:latin typeface="Symbol" pitchFamily="2" charset="2"/>
                <a:ea typeface="Helvetica Neue Condensed" panose="02000503000000020004" pitchFamily="2" charset="0"/>
                <a:cs typeface="Helvetica Neue Condensed" panose="02000503000000020004" pitchFamily="2" charset="0"/>
              </a:rPr>
              <a:t>s</a:t>
            </a:r>
            <a:endParaRPr lang="en-US" b="1" baseline="-25000" dirty="0">
              <a:latin typeface="Symbol" pitchFamily="2" charset="2"/>
              <a:ea typeface="Helvetica Neue Condensed" panose="02000503000000020004" pitchFamily="2" charset="0"/>
              <a:cs typeface="Helvetica Neue Condensed" panose="02000503000000020004" pitchFamily="2" charset="0"/>
            </a:endParaRPr>
          </a:p>
        </p:txBody>
      </p:sp>
      <p:pic>
        <p:nvPicPr>
          <p:cNvPr id="4" name="Graphic 3" descr="No sign">
            <a:extLst>
              <a:ext uri="{FF2B5EF4-FFF2-40B4-BE49-F238E27FC236}">
                <a16:creationId xmlns:a16="http://schemas.microsoft.com/office/drawing/2014/main" id="{4CD55000-65EA-3A48-9761-4A16D0640F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04919" y="3429000"/>
            <a:ext cx="663146" cy="663146"/>
          </a:xfrm>
          <a:prstGeom prst="rect">
            <a:avLst/>
          </a:prstGeom>
        </p:spPr>
      </p:pic>
      <p:pic>
        <p:nvPicPr>
          <p:cNvPr id="7" name="Graphic 6" descr="No sign">
            <a:extLst>
              <a:ext uri="{FF2B5EF4-FFF2-40B4-BE49-F238E27FC236}">
                <a16:creationId xmlns:a16="http://schemas.microsoft.com/office/drawing/2014/main" id="{60214B3C-5C23-E94C-82D7-8616A517DD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04911" y="3389918"/>
            <a:ext cx="663146" cy="663146"/>
          </a:xfrm>
          <a:prstGeom prst="rect">
            <a:avLst/>
          </a:prstGeom>
        </p:spPr>
      </p:pic>
      <p:sp>
        <p:nvSpPr>
          <p:cNvPr id="8" name="Rectangle 7">
            <a:extLst>
              <a:ext uri="{FF2B5EF4-FFF2-40B4-BE49-F238E27FC236}">
                <a16:creationId xmlns:a16="http://schemas.microsoft.com/office/drawing/2014/main" id="{BA5D2FA1-2DBA-B24B-9FFF-B6CD2A9235DC}"/>
              </a:ext>
            </a:extLst>
          </p:cNvPr>
          <p:cNvSpPr/>
          <p:nvPr/>
        </p:nvSpPr>
        <p:spPr>
          <a:xfrm>
            <a:off x="5596164" y="3218756"/>
            <a:ext cx="381836" cy="584775"/>
          </a:xfrm>
          <a:prstGeom prst="rect">
            <a:avLst/>
          </a:prstGeom>
        </p:spPr>
        <p:txBody>
          <a:bodyPr wrap="none">
            <a:spAutoFit/>
          </a:bodyPr>
          <a:lstStyle/>
          <a:p>
            <a:pPr algn="ct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pic>
        <p:nvPicPr>
          <p:cNvPr id="9" name="Graphic 8" descr="No sign">
            <a:extLst>
              <a:ext uri="{FF2B5EF4-FFF2-40B4-BE49-F238E27FC236}">
                <a16:creationId xmlns:a16="http://schemas.microsoft.com/office/drawing/2014/main" id="{724080CD-D420-0846-A34E-5A401BF221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9958" y="4229650"/>
            <a:ext cx="663146" cy="663146"/>
          </a:xfrm>
          <a:prstGeom prst="rect">
            <a:avLst/>
          </a:prstGeom>
        </p:spPr>
      </p:pic>
      <p:sp>
        <p:nvSpPr>
          <p:cNvPr id="11" name="Rectangle 10">
            <a:extLst>
              <a:ext uri="{FF2B5EF4-FFF2-40B4-BE49-F238E27FC236}">
                <a16:creationId xmlns:a16="http://schemas.microsoft.com/office/drawing/2014/main" id="{566FBB26-1D06-244D-B2F9-5EF0362020A6}"/>
              </a:ext>
            </a:extLst>
          </p:cNvPr>
          <p:cNvSpPr/>
          <p:nvPr/>
        </p:nvSpPr>
        <p:spPr>
          <a:xfrm>
            <a:off x="6261211" y="4058488"/>
            <a:ext cx="381836" cy="584775"/>
          </a:xfrm>
          <a:prstGeom prst="rect">
            <a:avLst/>
          </a:prstGeom>
        </p:spPr>
        <p:txBody>
          <a:bodyPr wrap="none">
            <a:spAutoFit/>
          </a:bodyPr>
          <a:lstStyle/>
          <a:p>
            <a:pPr algn="ct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spTree>
    <p:extLst>
      <p:ext uri="{BB962C8B-B14F-4D97-AF65-F5344CB8AC3E}">
        <p14:creationId xmlns:p14="http://schemas.microsoft.com/office/powerpoint/2010/main" val="3881326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90F2BCA-F207-0E4B-AE53-4F627A142B10}"/>
                  </a:ext>
                </a:extLst>
              </p:cNvPr>
              <p:cNvSpPr txBox="1"/>
              <p:nvPr/>
            </p:nvSpPr>
            <p:spPr>
              <a:xfrm>
                <a:off x="2298521" y="95000"/>
                <a:ext cx="7516992" cy="213494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d>
                        <m:dPr>
                          <m:begChr m:val="{"/>
                          <m:endChr m:val=""/>
                          <m:ctrlPr>
                            <a:rPr lang="en-US" sz="2400" i="1" smtClean="0">
                              <a:latin typeface="Cambria Math" panose="02040503050406030204" pitchFamily="18" charset="0"/>
                            </a:rPr>
                          </m:ctrlPr>
                        </m:dPr>
                        <m:e>
                          <m:eqArr>
                            <m:eqArrPr>
                              <m:ctrlPr>
                                <a:rPr lang="en-US" sz="2400" i="1">
                                  <a:latin typeface="Cambria Math" panose="02040503050406030204" pitchFamily="18" charset="0"/>
                                </a:rPr>
                              </m:ctrlPr>
                            </m:eqArrPr>
                            <m:e>
                              <m:sSub>
                                <m:sSubPr>
                                  <m:ctrlPr>
                                    <a:rPr lang="en-US" sz="2400" i="1">
                                      <a:latin typeface="Cambria Math" panose="02040503050406030204" pitchFamily="18" charset="0"/>
                                    </a:rPr>
                                  </m:ctrlPr>
                                </m:sSubPr>
                                <m:e>
                                  <m:r>
                                    <a:rPr lang="en-US" sz="2400" i="1">
                                      <a:latin typeface="Cambria Math" panose="02040503050406030204" pitchFamily="18" charset="0"/>
                                    </a:rPr>
                                    <m:t>𝐼𝐿𝑆</m:t>
                                  </m:r>
                                </m:e>
                                <m:sub>
                                  <m:r>
                                    <a:rPr lang="en-US" sz="2400" i="1">
                                      <a:latin typeface="Cambria Math" panose="02040503050406030204" pitchFamily="18" charset="0"/>
                                    </a:rPr>
                                    <m:t>1</m:t>
                                  </m:r>
                                  <m:r>
                                    <a:rPr lang="en-US" sz="2400" b="0" i="1" smtClean="0">
                                      <a:latin typeface="Cambria Math" panose="02040503050406030204" pitchFamily="18" charset="0"/>
                                    </a:rPr>
                                    <m:t>,</m:t>
                                  </m:r>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𝑥</m:t>
                                  </m:r>
                                </m:e>
                              </m:d>
                              <m:r>
                                <a:rPr lang="en-US" sz="2400" i="1">
                                  <a:latin typeface="Cambria Math" panose="02040503050406030204" pitchFamily="18" charset="0"/>
                                  <a:ea typeface="Cambria Math" panose="02040503050406030204" pitchFamily="18" charset="0"/>
                                </a:rPr>
                                <m:t>=</m:t>
                              </m:r>
                              <m:sSub>
                                <m:sSubPr>
                                  <m:ctrlPr>
                                    <a:rPr lang="en-US" sz="2400" i="1" smtClean="0">
                                      <a:solidFill>
                                        <a:srgbClr val="FF0000"/>
                                      </a:solidFill>
                                      <a:latin typeface="Cambria Math" panose="02040503050406030204" pitchFamily="18" charset="0"/>
                                      <a:ea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𝐴</m:t>
                                  </m:r>
                                </m:e>
                                <m:sub>
                                  <m:r>
                                    <a:rPr lang="en-US" sz="2400" i="1">
                                      <a:solidFill>
                                        <a:srgbClr val="FF0000"/>
                                      </a:solidFill>
                                      <a:latin typeface="Cambria Math" panose="02040503050406030204" pitchFamily="18" charset="0"/>
                                      <a:ea typeface="Cambria Math" panose="02040503050406030204" pitchFamily="18" charset="0"/>
                                    </a:rPr>
                                    <m:t>1,</m:t>
                                  </m:r>
                                  <m:r>
                                    <a:rPr lang="en-US" sz="2400" i="1">
                                      <a:solidFill>
                                        <a:srgbClr val="FF0000"/>
                                      </a:solidFill>
                                      <a:latin typeface="Cambria Math" panose="02040503050406030204" pitchFamily="18" charset="0"/>
                                      <a:ea typeface="Cambria Math" panose="02040503050406030204" pitchFamily="18" charset="0"/>
                                    </a:rPr>
                                    <m:t>𝑖</m:t>
                                  </m:r>
                                </m:sub>
                              </m:sSub>
                              <m:func>
                                <m:funcPr>
                                  <m:ctrlPr>
                                    <a:rPr lang="en-US" sz="2400" i="1">
                                      <a:latin typeface="Cambria Math" panose="02040503050406030204" pitchFamily="18" charset="0"/>
                                      <a:ea typeface="Cambria Math" panose="02040503050406030204" pitchFamily="18" charset="0"/>
                                    </a:rPr>
                                  </m:ctrlPr>
                                </m:funcPr>
                                <m:fName>
                                  <m:r>
                                    <m:rPr>
                                      <m:sty m:val="p"/>
                                    </m:rPr>
                                    <a:rPr lang="en-US" sz="2400">
                                      <a:latin typeface="Cambria Math" panose="02040503050406030204" pitchFamily="18" charset="0"/>
                                      <a:ea typeface="Cambria Math" panose="02040503050406030204" pitchFamily="18" charset="0"/>
                                    </a:rPr>
                                    <m:t>exp</m:t>
                                  </m:r>
                                </m:fName>
                                <m:e>
                                  <m:d>
                                    <m:dPr>
                                      <m:begChr m:val="["/>
                                      <m:endChr m:val="]"/>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𝜈</m:t>
                                                      </m:r>
                                                    </m:e>
                                                    <m:sub>
                                                      <m:r>
                                                        <a:rPr lang="en-US" sz="2400" i="1">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i="1" smtClean="0">
                                                          <a:solidFill>
                                                            <a:srgbClr val="92D050"/>
                                                          </a:solidFill>
                                                          <a:latin typeface="Cambria Math" panose="02040503050406030204" pitchFamily="18" charset="0"/>
                                                        </a:rPr>
                                                      </m:ctrlPr>
                                                    </m:sSubPr>
                                                    <m:e>
                                                      <m:r>
                                                        <a:rPr lang="en-US" sz="2400" i="1">
                                                          <a:solidFill>
                                                            <a:srgbClr val="92D050"/>
                                                          </a:solidFill>
                                                          <a:latin typeface="Cambria Math" panose="02040503050406030204" pitchFamily="18" charset="0"/>
                                                          <a:ea typeface="Cambria Math" panose="02040503050406030204" pitchFamily="18" charset="0"/>
                                                        </a:rPr>
                                                        <m:t>𝑏</m:t>
                                                      </m:r>
                                                    </m:e>
                                                    <m:sub>
                                                      <m:r>
                                                        <a:rPr lang="en-US" sz="2400" b="0" i="1" smtClean="0">
                                                          <a:solidFill>
                                                            <a:srgbClr val="92D050"/>
                                                          </a:solidFill>
                                                          <a:latin typeface="Cambria Math" panose="02040503050406030204" pitchFamily="18" charset="0"/>
                                                          <a:ea typeface="Cambria Math" panose="02040503050406030204" pitchFamily="18" charset="0"/>
                                                        </a:rPr>
                                                        <m:t>1,</m:t>
                                                      </m:r>
                                                      <m:r>
                                                        <a:rPr lang="en-US" sz="2400" i="1">
                                                          <a:solidFill>
                                                            <a:srgbClr val="92D050"/>
                                                          </a:solidFill>
                                                          <a:latin typeface="Cambria Math" panose="02040503050406030204" pitchFamily="18" charset="0"/>
                                                        </a:rPr>
                                                        <m:t>𝑖</m:t>
                                                      </m:r>
                                                    </m:sub>
                                                  </m:sSub>
                                                </m:e>
                                              </m:d>
                                            </m:e>
                                            <m:sup>
                                              <m:r>
                                                <a:rPr lang="en-US" sz="2400" i="1">
                                                  <a:latin typeface="Cambria Math" panose="02040503050406030204" pitchFamily="18" charset="0"/>
                                                </a:rPr>
                                                <m:t>2</m:t>
                                              </m:r>
                                            </m:sup>
                                          </m:sSup>
                                        </m:num>
                                        <m:den>
                                          <m:r>
                                            <a:rPr lang="en-US" sz="2400" i="1">
                                              <a:latin typeface="Cambria Math" panose="02040503050406030204" pitchFamily="18" charset="0"/>
                                              <a:ea typeface="Cambria Math" panose="02040503050406030204" pitchFamily="18" charset="0"/>
                                            </a:rPr>
                                            <m:t>2</m:t>
                                          </m:r>
                                          <m:sSubSup>
                                            <m:sSubSupPr>
                                              <m:ctrlPr>
                                                <a:rPr lang="en-US" sz="2400" i="1" smtClean="0">
                                                  <a:solidFill>
                                                    <a:srgbClr val="00B0F0"/>
                                                  </a:solidFill>
                                                  <a:latin typeface="Cambria Math" panose="02040503050406030204" pitchFamily="18" charset="0"/>
                                                  <a:ea typeface="Cambria Math" panose="02040503050406030204" pitchFamily="18" charset="0"/>
                                                </a:rPr>
                                              </m:ctrlPr>
                                            </m:sSubSupPr>
                                            <m:e>
                                              <m:r>
                                                <a:rPr lang="en-US" sz="2400" i="1">
                                                  <a:solidFill>
                                                    <a:srgbClr val="00B0F0"/>
                                                  </a:solidFill>
                                                  <a:latin typeface="Cambria Math" panose="02040503050406030204" pitchFamily="18" charset="0"/>
                                                  <a:ea typeface="Cambria Math" panose="02040503050406030204" pitchFamily="18" charset="0"/>
                                                </a:rPr>
                                                <m:t>𝜎</m:t>
                                              </m:r>
                                            </m:e>
                                            <m:sub>
                                              <m:r>
                                                <a:rPr lang="en-US" sz="2400" b="0" i="1" smtClean="0">
                                                  <a:solidFill>
                                                    <a:srgbClr val="00B0F0"/>
                                                  </a:solidFill>
                                                  <a:latin typeface="Cambria Math" panose="02040503050406030204" pitchFamily="18" charset="0"/>
                                                  <a:ea typeface="Cambria Math" panose="02040503050406030204" pitchFamily="18" charset="0"/>
                                                </a:rPr>
                                                <m:t>1,</m:t>
                                              </m:r>
                                              <m:r>
                                                <a:rPr lang="en-US" sz="2400" i="1">
                                                  <a:solidFill>
                                                    <a:srgbClr val="00B0F0"/>
                                                  </a:solidFill>
                                                  <a:latin typeface="Cambria Math" panose="02040503050406030204" pitchFamily="18" charset="0"/>
                                                  <a:ea typeface="Cambria Math" panose="02040503050406030204" pitchFamily="18" charset="0"/>
                                                </a:rPr>
                                                <m:t>𝑖</m:t>
                                              </m:r>
                                            </m:sub>
                                            <m:sup>
                                              <m:r>
                                                <a:rPr lang="en-US" sz="2400" i="1" smtClean="0">
                                                  <a:solidFill>
                                                    <a:schemeClr val="tx1"/>
                                                  </a:solidFill>
                                                  <a:latin typeface="Cambria Math" panose="02040503050406030204" pitchFamily="18" charset="0"/>
                                                  <a:ea typeface="Cambria Math" panose="02040503050406030204" pitchFamily="18" charset="0"/>
                                                </a:rPr>
                                                <m:t>2</m:t>
                                              </m:r>
                                            </m:sup>
                                          </m:sSubSup>
                                        </m:den>
                                      </m:f>
                                    </m:e>
                                  </m:d>
                                </m:e>
                              </m:func>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𝑖</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0,…,319</m:t>
                                  </m:r>
                                </m:e>
                              </m:d>
                              <m:r>
                                <a:rPr lang="en-US" sz="2400" i="1">
                                  <a:latin typeface="Cambria Math" panose="02040503050406030204" pitchFamily="18" charset="0"/>
                                  <a:ea typeface="Cambria Math" panose="02040503050406030204" pitchFamily="18" charset="0"/>
                                </a:rPr>
                                <m:t> </m:t>
                              </m:r>
                              <m:r>
                                <m:rPr>
                                  <m:nor/>
                                </m:rPr>
                                <a:rPr lang="en-US" sz="2400" dirty="0">
                                  <a:ea typeface="Cambria Math" panose="02040503050406030204" pitchFamily="18" charset="0"/>
                                </a:rPr>
                                <m:t> </m:t>
                              </m:r>
                            </m:e>
                            <m:e>
                              <m:sSub>
                                <m:sSubPr>
                                  <m:ctrlPr>
                                    <a:rPr lang="en-US" sz="2400" i="1">
                                      <a:latin typeface="Cambria Math" panose="02040503050406030204" pitchFamily="18" charset="0"/>
                                    </a:rPr>
                                  </m:ctrlPr>
                                </m:sSubPr>
                                <m:e>
                                  <m:r>
                                    <a:rPr lang="en-US" sz="2400" i="1">
                                      <a:latin typeface="Cambria Math" panose="02040503050406030204" pitchFamily="18" charset="0"/>
                                    </a:rPr>
                                    <m:t>𝐼𝐿𝑆</m:t>
                                  </m:r>
                                </m:e>
                                <m:sub>
                                  <m:r>
                                    <a:rPr lang="en-US" sz="2400" i="1">
                                      <a:latin typeface="Cambria Math" panose="02040503050406030204" pitchFamily="18" charset="0"/>
                                    </a:rPr>
                                    <m:t>2</m:t>
                                  </m:r>
                                  <m:r>
                                    <a:rPr lang="en-US" sz="2400" b="0" i="1" smtClean="0">
                                      <a:latin typeface="Cambria Math" panose="02040503050406030204" pitchFamily="18" charset="0"/>
                                    </a:rPr>
                                    <m:t>,</m:t>
                                  </m:r>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𝑥</m:t>
                                  </m:r>
                                </m:e>
                              </m:d>
                              <m:r>
                                <a:rPr lang="en-US" sz="2400" i="1">
                                  <a:latin typeface="Cambria Math" panose="02040503050406030204" pitchFamily="18" charset="0"/>
                                  <a:ea typeface="Cambria Math" panose="02040503050406030204" pitchFamily="18" charset="0"/>
                                </a:rPr>
                                <m:t>=</m:t>
                              </m:r>
                              <m:sSub>
                                <m:sSubPr>
                                  <m:ctrlPr>
                                    <a:rPr lang="en-US" sz="2400" i="1" smtClean="0">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𝐴</m:t>
                                  </m:r>
                                </m:e>
                                <m:sub>
                                  <m:r>
                                    <a:rPr lang="en-US" sz="2400" b="0" i="1" smtClean="0">
                                      <a:solidFill>
                                        <a:srgbClr val="C00000"/>
                                      </a:solidFill>
                                      <a:latin typeface="Cambria Math" panose="02040503050406030204" pitchFamily="18" charset="0"/>
                                      <a:ea typeface="Cambria Math" panose="02040503050406030204" pitchFamily="18" charset="0"/>
                                    </a:rPr>
                                    <m:t>2</m:t>
                                  </m:r>
                                  <m:r>
                                    <a:rPr lang="en-US" sz="2400" i="1">
                                      <a:solidFill>
                                        <a:srgbClr val="C00000"/>
                                      </a:solidFill>
                                      <a:latin typeface="Cambria Math" panose="02040503050406030204" pitchFamily="18" charset="0"/>
                                      <a:ea typeface="Cambria Math" panose="02040503050406030204" pitchFamily="18" charset="0"/>
                                    </a:rPr>
                                    <m:t>,</m:t>
                                  </m:r>
                                  <m:r>
                                    <a:rPr lang="en-US" sz="2400" i="1">
                                      <a:solidFill>
                                        <a:srgbClr val="C00000"/>
                                      </a:solidFill>
                                      <a:latin typeface="Cambria Math" panose="02040503050406030204" pitchFamily="18" charset="0"/>
                                      <a:ea typeface="Cambria Math" panose="02040503050406030204" pitchFamily="18" charset="0"/>
                                    </a:rPr>
                                    <m:t>𝑖</m:t>
                                  </m:r>
                                </m:sub>
                              </m:sSub>
                              <m:r>
                                <m:rPr>
                                  <m:sty m:val="p"/>
                                </m:rPr>
                                <a:rPr lang="en-US" sz="2400">
                                  <a:latin typeface="Cambria Math" panose="02040503050406030204" pitchFamily="18" charset="0"/>
                                  <a:ea typeface="Cambria Math" panose="02040503050406030204" pitchFamily="18" charset="0"/>
                                </a:rPr>
                                <m:t>exp</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𝜈</m:t>
                                              </m:r>
                                            </m:e>
                                            <m:sub>
                                              <m:r>
                                                <a:rPr lang="en-US" sz="2400" i="1">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i="1" smtClean="0">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ea typeface="Cambria Math" panose="02040503050406030204" pitchFamily="18" charset="0"/>
                                                </a:rPr>
                                                <m:t>𝑏</m:t>
                                              </m:r>
                                            </m:e>
                                            <m:sub>
                                              <m:r>
                                                <a:rPr lang="en-US" sz="2400" b="0" i="1" smtClean="0">
                                                  <a:solidFill>
                                                    <a:schemeClr val="accent6">
                                                      <a:lumMod val="75000"/>
                                                    </a:schemeClr>
                                                  </a:solidFill>
                                                  <a:latin typeface="Cambria Math" panose="02040503050406030204" pitchFamily="18" charset="0"/>
                                                  <a:ea typeface="Cambria Math" panose="02040503050406030204" pitchFamily="18" charset="0"/>
                                                </a:rPr>
                                                <m:t>2,</m:t>
                                              </m:r>
                                              <m:r>
                                                <a:rPr lang="en-US" sz="2400" i="1">
                                                  <a:solidFill>
                                                    <a:schemeClr val="accent6">
                                                      <a:lumMod val="75000"/>
                                                    </a:schemeClr>
                                                  </a:solidFill>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num>
                                    <m:den>
                                      <m:r>
                                        <a:rPr lang="en-US" sz="2400" i="1">
                                          <a:latin typeface="Cambria Math" panose="02040503050406030204" pitchFamily="18" charset="0"/>
                                          <a:ea typeface="Cambria Math" panose="02040503050406030204" pitchFamily="18" charset="0"/>
                                        </a:rPr>
                                        <m:t>2</m:t>
                                      </m:r>
                                      <m:sSubSup>
                                        <m:sSubSupPr>
                                          <m:ctrlPr>
                                            <a:rPr lang="en-US" sz="2400" i="1" smtClean="0">
                                              <a:solidFill>
                                                <a:srgbClr val="0070C0"/>
                                              </a:solidFill>
                                              <a:latin typeface="Cambria Math" panose="02040503050406030204" pitchFamily="18" charset="0"/>
                                              <a:ea typeface="Cambria Math" panose="02040503050406030204" pitchFamily="18" charset="0"/>
                                            </a:rPr>
                                          </m:ctrlPr>
                                        </m:sSubSupPr>
                                        <m:e>
                                          <m:r>
                                            <a:rPr lang="en-US" sz="2400" i="1">
                                              <a:solidFill>
                                                <a:srgbClr val="0070C0"/>
                                              </a:solidFill>
                                              <a:latin typeface="Cambria Math" panose="02040503050406030204" pitchFamily="18" charset="0"/>
                                              <a:ea typeface="Cambria Math" panose="02040503050406030204" pitchFamily="18" charset="0"/>
                                            </a:rPr>
                                            <m:t>𝜎</m:t>
                                          </m:r>
                                        </m:e>
                                        <m:sub>
                                          <m:r>
                                            <a:rPr lang="en-US" sz="2400" b="0" i="1" smtClean="0">
                                              <a:solidFill>
                                                <a:srgbClr val="0070C0"/>
                                              </a:solidFill>
                                              <a:latin typeface="Cambria Math" panose="02040503050406030204" pitchFamily="18" charset="0"/>
                                              <a:ea typeface="Cambria Math" panose="02040503050406030204" pitchFamily="18" charset="0"/>
                                            </a:rPr>
                                            <m:t>2,</m:t>
                                          </m:r>
                                          <m:r>
                                            <a:rPr lang="en-US" sz="2400" i="1">
                                              <a:solidFill>
                                                <a:srgbClr val="0070C0"/>
                                              </a:solidFill>
                                              <a:latin typeface="Cambria Math" panose="02040503050406030204" pitchFamily="18" charset="0"/>
                                              <a:ea typeface="Cambria Math" panose="02040503050406030204" pitchFamily="18" charset="0"/>
                                            </a:rPr>
                                            <m:t>𝑖</m:t>
                                          </m:r>
                                        </m:sub>
                                        <m:sup>
                                          <m:r>
                                            <a:rPr lang="en-US" sz="2400" i="1" smtClean="0">
                                              <a:solidFill>
                                                <a:schemeClr val="tx1"/>
                                              </a:solidFill>
                                              <a:latin typeface="Cambria Math" panose="02040503050406030204" pitchFamily="18" charset="0"/>
                                              <a:ea typeface="Cambria Math" panose="02040503050406030204" pitchFamily="18" charset="0"/>
                                            </a:rPr>
                                            <m:t>2</m:t>
                                          </m:r>
                                        </m:sup>
                                      </m:sSubSup>
                                    </m:den>
                                  </m:f>
                                </m:e>
                              </m:d>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𝑖</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0,…,319</m:t>
                                  </m:r>
                                </m:e>
                              </m:d>
                            </m:e>
                          </m:eqArr>
                        </m:e>
                      </m:d>
                    </m:oMath>
                  </m:oMathPara>
                </a14:m>
                <a:endParaRPr lang="en-US" sz="2400" dirty="0"/>
              </a:p>
            </p:txBody>
          </p:sp>
        </mc:Choice>
        <mc:Fallback xmlns="">
          <p:sp>
            <p:nvSpPr>
              <p:cNvPr id="13" name="TextBox 12">
                <a:extLst>
                  <a:ext uri="{FF2B5EF4-FFF2-40B4-BE49-F238E27FC236}">
                    <a16:creationId xmlns:a16="http://schemas.microsoft.com/office/drawing/2014/main" id="{590F2BCA-F207-0E4B-AE53-4F627A142B10}"/>
                  </a:ext>
                </a:extLst>
              </p:cNvPr>
              <p:cNvSpPr txBox="1">
                <a:spLocks noRot="1" noChangeAspect="1" noMove="1" noResize="1" noEditPoints="1" noAdjustHandles="1" noChangeArrowheads="1" noChangeShapeType="1" noTextEdit="1"/>
              </p:cNvSpPr>
              <p:nvPr/>
            </p:nvSpPr>
            <p:spPr>
              <a:xfrm>
                <a:off x="2298521" y="95000"/>
                <a:ext cx="7516992" cy="2134943"/>
              </a:xfrm>
              <a:prstGeom prst="rect">
                <a:avLst/>
              </a:prstGeom>
              <a:blipFill>
                <a:blip r:embed="rId3"/>
                <a:stretch>
                  <a:fillRect r="-1855"/>
                </a:stretch>
              </a:blipFill>
            </p:spPr>
            <p:txBody>
              <a:bodyPr/>
              <a:lstStyle/>
              <a:p>
                <a:r>
                  <a:rPr lang="en-US">
                    <a:noFill/>
                  </a:rPr>
                  <a:t> </a:t>
                </a:r>
              </a:p>
            </p:txBody>
          </p:sp>
        </mc:Fallback>
      </mc:AlternateContent>
      <p:graphicFrame>
        <p:nvGraphicFramePr>
          <p:cNvPr id="6" name="Table 6">
            <a:extLst>
              <a:ext uri="{FF2B5EF4-FFF2-40B4-BE49-F238E27FC236}">
                <a16:creationId xmlns:a16="http://schemas.microsoft.com/office/drawing/2014/main" id="{F19BB00D-80BB-2146-848C-F71708E6CF14}"/>
              </a:ext>
            </a:extLst>
          </p:cNvPr>
          <p:cNvGraphicFramePr>
            <a:graphicFrameLocks noGrp="1"/>
          </p:cNvGraphicFramePr>
          <p:nvPr/>
        </p:nvGraphicFramePr>
        <p:xfrm>
          <a:off x="1089817" y="2448456"/>
          <a:ext cx="10012368" cy="3395136"/>
        </p:xfrm>
        <a:graphic>
          <a:graphicData uri="http://schemas.openxmlformats.org/drawingml/2006/table">
            <a:tbl>
              <a:tblPr firstRow="1" bandRow="1">
                <a:tableStyleId>{073A0DAA-6AF3-43AB-8588-CEC1D06C72B9}</a:tableStyleId>
              </a:tblPr>
              <a:tblGrid>
                <a:gridCol w="1251546">
                  <a:extLst>
                    <a:ext uri="{9D8B030D-6E8A-4147-A177-3AD203B41FA5}">
                      <a16:colId xmlns:a16="http://schemas.microsoft.com/office/drawing/2014/main" val="1066111149"/>
                    </a:ext>
                  </a:extLst>
                </a:gridCol>
                <a:gridCol w="1251546">
                  <a:extLst>
                    <a:ext uri="{9D8B030D-6E8A-4147-A177-3AD203B41FA5}">
                      <a16:colId xmlns:a16="http://schemas.microsoft.com/office/drawing/2014/main" val="1949879577"/>
                    </a:ext>
                  </a:extLst>
                </a:gridCol>
                <a:gridCol w="1251546">
                  <a:extLst>
                    <a:ext uri="{9D8B030D-6E8A-4147-A177-3AD203B41FA5}">
                      <a16:colId xmlns:a16="http://schemas.microsoft.com/office/drawing/2014/main" val="155227714"/>
                    </a:ext>
                  </a:extLst>
                </a:gridCol>
                <a:gridCol w="1251546">
                  <a:extLst>
                    <a:ext uri="{9D8B030D-6E8A-4147-A177-3AD203B41FA5}">
                      <a16:colId xmlns:a16="http://schemas.microsoft.com/office/drawing/2014/main" val="3996167165"/>
                    </a:ext>
                  </a:extLst>
                </a:gridCol>
                <a:gridCol w="1251546">
                  <a:extLst>
                    <a:ext uri="{9D8B030D-6E8A-4147-A177-3AD203B41FA5}">
                      <a16:colId xmlns:a16="http://schemas.microsoft.com/office/drawing/2014/main" val="268134935"/>
                    </a:ext>
                  </a:extLst>
                </a:gridCol>
                <a:gridCol w="1251546">
                  <a:extLst>
                    <a:ext uri="{9D8B030D-6E8A-4147-A177-3AD203B41FA5}">
                      <a16:colId xmlns:a16="http://schemas.microsoft.com/office/drawing/2014/main" val="1974925381"/>
                    </a:ext>
                  </a:extLst>
                </a:gridCol>
                <a:gridCol w="1251546">
                  <a:extLst>
                    <a:ext uri="{9D8B030D-6E8A-4147-A177-3AD203B41FA5}">
                      <a16:colId xmlns:a16="http://schemas.microsoft.com/office/drawing/2014/main" val="1891688528"/>
                    </a:ext>
                  </a:extLst>
                </a:gridCol>
                <a:gridCol w="1251546">
                  <a:extLst>
                    <a:ext uri="{9D8B030D-6E8A-4147-A177-3AD203B41FA5}">
                      <a16:colId xmlns:a16="http://schemas.microsoft.com/office/drawing/2014/main" val="2476051539"/>
                    </a:ext>
                  </a:extLst>
                </a:gridCol>
              </a:tblGrid>
              <a:tr h="848784">
                <a:tc>
                  <a:txBody>
                    <a:bodyPr/>
                    <a:lstStyle/>
                    <a:p>
                      <a:pPr algn="ctr"/>
                      <a:endParaRPr lang="en-US" b="1" dirty="0"/>
                    </a:p>
                  </a:txBody>
                  <a:tcPr anchor="ctr"/>
                </a:tc>
                <a:tc>
                  <a:txBody>
                    <a:bodyPr/>
                    <a:lstStyle/>
                    <a:p>
                      <a:pPr algn="ctr"/>
                      <a:r>
                        <a:rPr lang="en-US" sz="2800" b="1" i="1" dirty="0">
                          <a:solidFill>
                            <a:srgbClr val="FF0000"/>
                          </a:solidFill>
                          <a:latin typeface="Cambria Math" panose="02040503050406030204" pitchFamily="18" charset="0"/>
                          <a:ea typeface="Cambria Math" panose="02040503050406030204" pitchFamily="18" charset="0"/>
                        </a:rPr>
                        <a:t>A</a:t>
                      </a:r>
                      <a:r>
                        <a:rPr lang="en-US" sz="2800" b="1" i="1" baseline="-25000" dirty="0">
                          <a:solidFill>
                            <a:srgbClr val="FF0000"/>
                          </a:solidFill>
                          <a:latin typeface="Cambria Math" panose="02040503050406030204" pitchFamily="18" charset="0"/>
                          <a:ea typeface="Cambria Math" panose="02040503050406030204" pitchFamily="18" charset="0"/>
                        </a:rPr>
                        <a:t>1</a:t>
                      </a:r>
                    </a:p>
                  </a:txBody>
                  <a:tcPr anchor="ctr"/>
                </a:tc>
                <a:tc>
                  <a:txBody>
                    <a:bodyPr/>
                    <a:lstStyle/>
                    <a:p>
                      <a:pPr algn="ctr"/>
                      <a:r>
                        <a:rPr lang="en-US" sz="2800" b="1" i="1" dirty="0">
                          <a:solidFill>
                            <a:srgbClr val="C00000"/>
                          </a:solidFill>
                          <a:latin typeface="Cambria Math" panose="02040503050406030204" pitchFamily="18" charset="0"/>
                          <a:ea typeface="Cambria Math" panose="02040503050406030204" pitchFamily="18" charset="0"/>
                        </a:rPr>
                        <a:t>A</a:t>
                      </a:r>
                      <a:r>
                        <a:rPr lang="en-US" sz="2800" b="1" i="1" baseline="-25000" dirty="0">
                          <a:solidFill>
                            <a:srgbClr val="C00000"/>
                          </a:solidFill>
                          <a:latin typeface="Cambria Math" panose="02040503050406030204" pitchFamily="18" charset="0"/>
                          <a:ea typeface="Cambria Math" panose="02040503050406030204" pitchFamily="18" charset="0"/>
                        </a:rPr>
                        <a:t>2</a:t>
                      </a:r>
                    </a:p>
                  </a:txBody>
                  <a:tcPr anchor="ctr"/>
                </a:tc>
                <a:tc>
                  <a:txBody>
                    <a:bodyPr/>
                    <a:lstStyle/>
                    <a:p>
                      <a:pPr algn="ctr"/>
                      <a:r>
                        <a:rPr lang="en-US" sz="2800" b="1" i="1" dirty="0">
                          <a:solidFill>
                            <a:srgbClr val="00B0F0"/>
                          </a:solidFill>
                          <a:latin typeface="Symbol" pitchFamily="2" charset="2"/>
                          <a:ea typeface="Cambria Math" panose="02040503050406030204" pitchFamily="18" charset="0"/>
                        </a:rPr>
                        <a:t>s</a:t>
                      </a:r>
                      <a:r>
                        <a:rPr lang="en-US" sz="2800" b="1" i="1" baseline="-25000" dirty="0">
                          <a:solidFill>
                            <a:srgbClr val="00B0F0"/>
                          </a:solidFill>
                          <a:latin typeface="Cambria Math" panose="02040503050406030204" pitchFamily="18" charset="0"/>
                          <a:ea typeface="Cambria Math" panose="02040503050406030204" pitchFamily="18" charset="0"/>
                        </a:rPr>
                        <a:t>1</a:t>
                      </a:r>
                    </a:p>
                  </a:txBody>
                  <a:tcPr anchor="ctr"/>
                </a:tc>
                <a:tc>
                  <a:txBody>
                    <a:bodyPr/>
                    <a:lstStyle/>
                    <a:p>
                      <a:pPr algn="ctr"/>
                      <a:r>
                        <a:rPr lang="en-US" sz="2800" b="1" i="1" dirty="0">
                          <a:solidFill>
                            <a:srgbClr val="0070C0"/>
                          </a:solidFill>
                          <a:latin typeface="Symbol" pitchFamily="2" charset="2"/>
                          <a:ea typeface="Cambria Math" panose="02040503050406030204" pitchFamily="18" charset="0"/>
                        </a:rPr>
                        <a:t>s</a:t>
                      </a:r>
                      <a:r>
                        <a:rPr lang="en-US" sz="2800" b="1" i="1" baseline="-25000" dirty="0">
                          <a:solidFill>
                            <a:srgbClr val="0070C0"/>
                          </a:solidFill>
                          <a:latin typeface="Cambria Math" panose="02040503050406030204" pitchFamily="18" charset="0"/>
                          <a:ea typeface="Cambria Math" panose="02040503050406030204" pitchFamily="18" charset="0"/>
                        </a:rPr>
                        <a:t>2</a:t>
                      </a:r>
                    </a:p>
                  </a:txBody>
                  <a:tcPr anchor="ctr"/>
                </a:tc>
                <a:tc>
                  <a:txBody>
                    <a:bodyPr/>
                    <a:lstStyle/>
                    <a:p>
                      <a:pPr algn="ctr"/>
                      <a:r>
                        <a:rPr lang="en-US" sz="2800" b="1" i="1" dirty="0">
                          <a:solidFill>
                            <a:schemeClr val="accent6">
                              <a:lumMod val="60000"/>
                              <a:lumOff val="40000"/>
                            </a:schemeClr>
                          </a:solidFill>
                          <a:latin typeface="Cambria Math" panose="02040503050406030204" pitchFamily="18" charset="0"/>
                          <a:ea typeface="Cambria Math" panose="02040503050406030204" pitchFamily="18" charset="0"/>
                        </a:rPr>
                        <a:t>b</a:t>
                      </a:r>
                      <a:r>
                        <a:rPr lang="en-US" sz="2800" b="1" i="1" baseline="-25000" dirty="0">
                          <a:solidFill>
                            <a:schemeClr val="accent6">
                              <a:lumMod val="60000"/>
                              <a:lumOff val="40000"/>
                            </a:schemeClr>
                          </a:solidFill>
                          <a:latin typeface="Cambria Math" panose="02040503050406030204" pitchFamily="18" charset="0"/>
                          <a:ea typeface="Cambria Math" panose="02040503050406030204" pitchFamily="18" charset="0"/>
                        </a:rPr>
                        <a:t>1</a:t>
                      </a:r>
                    </a:p>
                  </a:txBody>
                  <a:tcPr anchor="ctr"/>
                </a:tc>
                <a:tc>
                  <a:txBody>
                    <a:bodyPr/>
                    <a:lstStyle/>
                    <a:p>
                      <a:pPr algn="ctr"/>
                      <a:r>
                        <a:rPr lang="en-US" sz="2800" b="1" i="1" dirty="0">
                          <a:solidFill>
                            <a:srgbClr val="00B050"/>
                          </a:solidFill>
                          <a:latin typeface="Cambria Math" panose="02040503050406030204" pitchFamily="18" charset="0"/>
                          <a:ea typeface="Cambria Math" panose="02040503050406030204" pitchFamily="18" charset="0"/>
                        </a:rPr>
                        <a:t>b</a:t>
                      </a:r>
                      <a:r>
                        <a:rPr lang="en-US" sz="2800" b="1" i="1" baseline="-25000" dirty="0">
                          <a:solidFill>
                            <a:srgbClr val="00B050"/>
                          </a:solidFill>
                          <a:latin typeface="Cambria Math" panose="02040503050406030204" pitchFamily="18" charset="0"/>
                          <a:ea typeface="Cambria Math" panose="02040503050406030204" pitchFamily="18" charset="0"/>
                        </a:rPr>
                        <a:t>2</a:t>
                      </a:r>
                    </a:p>
                  </a:txBody>
                  <a:tcPr anchor="ctr"/>
                </a:tc>
                <a:tc>
                  <a:txBody>
                    <a:bodyPr/>
                    <a:lstStyle/>
                    <a:p>
                      <a:pPr algn="ctr"/>
                      <a:r>
                        <a:rPr lang="en-US" sz="2400" b="1" i="0" baseline="0" dirty="0">
                          <a:latin typeface="Helvetica Neue Condensed" panose="02000503000000020004" pitchFamily="2" charset="0"/>
                          <a:ea typeface="Helvetica Neue Condensed" panose="02000503000000020004" pitchFamily="2" charset="0"/>
                          <a:cs typeface="Helvetica Neue Condensed" panose="02000503000000020004" pitchFamily="2" charset="0"/>
                        </a:rPr>
                        <a:t>Tot. pars</a:t>
                      </a:r>
                    </a:p>
                  </a:txBody>
                  <a:tcPr anchor="ctr"/>
                </a:tc>
                <a:extLst>
                  <a:ext uri="{0D108BD9-81ED-4DB2-BD59-A6C34878D82A}">
                    <a16:rowId xmlns:a16="http://schemas.microsoft.com/office/drawing/2014/main" val="2452454218"/>
                  </a:ext>
                </a:extLst>
              </a:tr>
              <a:tr h="848784">
                <a:tc>
                  <a:txBody>
                    <a:bodyPr/>
                    <a:lstStyle/>
                    <a:p>
                      <a:pPr algn="ctr"/>
                      <a:r>
                        <a:rPr lang="en-US" sz="28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BIRA</a:t>
                      </a:r>
                    </a:p>
                  </a:txBody>
                  <a:tcPr anchor="ctr"/>
                </a:tc>
                <a:tc>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algn="ctr"/>
                      <a:r>
                        <a:rPr lang="en-US" sz="32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12</a:t>
                      </a:r>
                    </a:p>
                  </a:txBody>
                  <a:tcPr anchor="ctr"/>
                </a:tc>
                <a:extLst>
                  <a:ext uri="{0D108BD9-81ED-4DB2-BD59-A6C34878D82A}">
                    <a16:rowId xmlns:a16="http://schemas.microsoft.com/office/drawing/2014/main" val="3392903475"/>
                  </a:ext>
                </a:extLst>
              </a:tr>
              <a:tr h="848784">
                <a:tc>
                  <a:txBody>
                    <a:bodyPr/>
                    <a:lstStyle/>
                    <a:p>
                      <a:pPr algn="ctr"/>
                      <a:r>
                        <a:rPr lang="en-US" sz="28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IAA</a:t>
                      </a:r>
                    </a:p>
                  </a:txBody>
                  <a:tcPr anchor="ctr"/>
                </a:tc>
                <a:tc>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gridSpan="2">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hMerge="1">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algn="ctr"/>
                      <a:r>
                        <a:rPr lang="en-US" sz="32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8</a:t>
                      </a:r>
                    </a:p>
                  </a:txBody>
                  <a:tcPr anchor="ctr"/>
                </a:tc>
                <a:extLst>
                  <a:ext uri="{0D108BD9-81ED-4DB2-BD59-A6C34878D82A}">
                    <a16:rowId xmlns:a16="http://schemas.microsoft.com/office/drawing/2014/main" val="654815573"/>
                  </a:ext>
                </a:extLst>
              </a:tr>
              <a:tr h="848784">
                <a:tc>
                  <a:txBody>
                    <a:bodyPr/>
                    <a:lstStyle/>
                    <a:p>
                      <a:pPr algn="ctr"/>
                      <a:r>
                        <a:rPr lang="en-US" sz="28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GSFC</a:t>
                      </a:r>
                    </a:p>
                  </a:txBody>
                  <a:tcPr anchor="ctr"/>
                </a:tc>
                <a:tc>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a:txBody>
                  <a:tcPr anchor="ctr"/>
                </a:tc>
                <a:tc gridSpan="2">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a:txBody>
                  <a:tcPr anchor="ctr"/>
                </a:tc>
                <a:tc hMerge="1">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3</a:t>
                      </a:r>
                    </a:p>
                  </a:txBody>
                  <a:tcPr anchor="ctr"/>
                </a:tc>
                <a:tc>
                  <a:txBody>
                    <a:bodyPr/>
                    <a:lstStyle/>
                    <a:p>
                      <a:pPr algn="ctr"/>
                      <a:r>
                        <a:rPr lang="en-US" sz="32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5</a:t>
                      </a:r>
                    </a:p>
                  </a:txBody>
                  <a:tcPr anchor="ctr"/>
                </a:tc>
                <a:extLst>
                  <a:ext uri="{0D108BD9-81ED-4DB2-BD59-A6C34878D82A}">
                    <a16:rowId xmlns:a16="http://schemas.microsoft.com/office/drawing/2014/main" val="3136976138"/>
                  </a:ext>
                </a:extLst>
              </a:tr>
            </a:tbl>
          </a:graphicData>
        </a:graphic>
      </p:graphicFrame>
      <p:sp>
        <p:nvSpPr>
          <p:cNvPr id="10" name="Title 1">
            <a:extLst>
              <a:ext uri="{FF2B5EF4-FFF2-40B4-BE49-F238E27FC236}">
                <a16:creationId xmlns:a16="http://schemas.microsoft.com/office/drawing/2014/main" id="{B37027C0-C7C7-2443-9B3A-137557BAA726}"/>
              </a:ext>
            </a:extLst>
          </p:cNvPr>
          <p:cNvSpPr>
            <a:spLocks noGrp="1"/>
          </p:cNvSpPr>
          <p:nvPr>
            <p:ph type="title"/>
          </p:nvPr>
        </p:nvSpPr>
        <p:spPr>
          <a:xfrm>
            <a:off x="1089815" y="6006564"/>
            <a:ext cx="8423363" cy="477045"/>
          </a:xfrm>
        </p:spPr>
        <p:txBody>
          <a:bodyPr>
            <a:normAutofit/>
          </a:bodyPr>
          <a:lstStyle/>
          <a:p>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t>
            </a:r>
            <a:r>
              <a:rPr lang="en-US" sz="1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Applied to both gaussians</a:t>
            </a:r>
          </a:p>
        </p:txBody>
      </p:sp>
      <p:pic>
        <p:nvPicPr>
          <p:cNvPr id="4" name="Graphic 3" descr="No sign">
            <a:extLst>
              <a:ext uri="{FF2B5EF4-FFF2-40B4-BE49-F238E27FC236}">
                <a16:creationId xmlns:a16="http://schemas.microsoft.com/office/drawing/2014/main" id="{4CD55000-65EA-3A48-9761-4A16D0640F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04919" y="3429000"/>
            <a:ext cx="663146" cy="663146"/>
          </a:xfrm>
          <a:prstGeom prst="rect">
            <a:avLst/>
          </a:prstGeom>
        </p:spPr>
      </p:pic>
      <p:sp>
        <p:nvSpPr>
          <p:cNvPr id="7" name="TextBox 6">
            <a:extLst>
              <a:ext uri="{FF2B5EF4-FFF2-40B4-BE49-F238E27FC236}">
                <a16:creationId xmlns:a16="http://schemas.microsoft.com/office/drawing/2014/main" id="{4DD27B36-F1A2-264B-B02C-1B38D768DD64}"/>
              </a:ext>
            </a:extLst>
          </p:cNvPr>
          <p:cNvSpPr txBox="1"/>
          <p:nvPr/>
        </p:nvSpPr>
        <p:spPr>
          <a:xfrm>
            <a:off x="7377488" y="5657671"/>
            <a:ext cx="2468881" cy="1200329"/>
          </a:xfrm>
          <a:prstGeom prst="rect">
            <a:avLst/>
          </a:prstGeom>
          <a:solidFill>
            <a:schemeClr val="accent6">
              <a:lumMod val="40000"/>
              <a:lumOff val="60000"/>
            </a:schemeClr>
          </a:solidFill>
          <a:ln w="69850">
            <a:solidFill>
              <a:schemeClr val="accent6">
                <a:lumMod val="50000"/>
              </a:schemeClr>
            </a:solidFill>
          </a:ln>
        </p:spPr>
        <p:txBody>
          <a:bodyPr wrap="square" rtlCol="0">
            <a:spAutoFit/>
          </a:bodyPr>
          <a:lstStyle/>
          <a:p>
            <a:pPr algn="ct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Shifts to the main kernel imply issues with the frequency calibration, not the ILS</a:t>
            </a:r>
          </a:p>
        </p:txBody>
      </p:sp>
      <p:pic>
        <p:nvPicPr>
          <p:cNvPr id="8" name="Graphic 7" descr="No sign">
            <a:extLst>
              <a:ext uri="{FF2B5EF4-FFF2-40B4-BE49-F238E27FC236}">
                <a16:creationId xmlns:a16="http://schemas.microsoft.com/office/drawing/2014/main" id="{77B43D15-4040-0548-BCCC-13AA3A6B0D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4714" y="3429000"/>
            <a:ext cx="663146" cy="663146"/>
          </a:xfrm>
          <a:prstGeom prst="rect">
            <a:avLst/>
          </a:prstGeom>
        </p:spPr>
      </p:pic>
      <p:pic>
        <p:nvPicPr>
          <p:cNvPr id="9" name="Graphic 8" descr="No sign">
            <a:extLst>
              <a:ext uri="{FF2B5EF4-FFF2-40B4-BE49-F238E27FC236}">
                <a16:creationId xmlns:a16="http://schemas.microsoft.com/office/drawing/2014/main" id="{1C641819-BC7C-F64B-B9BA-58A7D18F44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4714" y="4255118"/>
            <a:ext cx="663146" cy="663146"/>
          </a:xfrm>
          <a:prstGeom prst="rect">
            <a:avLst/>
          </a:prstGeom>
        </p:spPr>
      </p:pic>
      <p:pic>
        <p:nvPicPr>
          <p:cNvPr id="11" name="Graphic 10" descr="No sign">
            <a:extLst>
              <a:ext uri="{FF2B5EF4-FFF2-40B4-BE49-F238E27FC236}">
                <a16:creationId xmlns:a16="http://schemas.microsoft.com/office/drawing/2014/main" id="{E692EC1E-CA0D-E14B-8C5C-8FE4D0394E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04911" y="3389918"/>
            <a:ext cx="663146" cy="663146"/>
          </a:xfrm>
          <a:prstGeom prst="rect">
            <a:avLst/>
          </a:prstGeom>
        </p:spPr>
      </p:pic>
      <p:sp>
        <p:nvSpPr>
          <p:cNvPr id="12" name="Rectangle 11">
            <a:extLst>
              <a:ext uri="{FF2B5EF4-FFF2-40B4-BE49-F238E27FC236}">
                <a16:creationId xmlns:a16="http://schemas.microsoft.com/office/drawing/2014/main" id="{85C9EC63-137F-8747-96AC-9FED06092042}"/>
              </a:ext>
            </a:extLst>
          </p:cNvPr>
          <p:cNvSpPr/>
          <p:nvPr/>
        </p:nvSpPr>
        <p:spPr>
          <a:xfrm>
            <a:off x="5596164" y="3218756"/>
            <a:ext cx="381836" cy="584775"/>
          </a:xfrm>
          <a:prstGeom prst="rect">
            <a:avLst/>
          </a:prstGeom>
        </p:spPr>
        <p:txBody>
          <a:bodyPr wrap="none">
            <a:spAutoFit/>
          </a:bodyPr>
          <a:lstStyle/>
          <a:p>
            <a:pPr algn="ct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pic>
        <p:nvPicPr>
          <p:cNvPr id="14" name="Graphic 13" descr="No sign">
            <a:extLst>
              <a:ext uri="{FF2B5EF4-FFF2-40B4-BE49-F238E27FC236}">
                <a16:creationId xmlns:a16="http://schemas.microsoft.com/office/drawing/2014/main" id="{6326BDB5-2962-3E4A-A2ED-00465AAA23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9958" y="4229650"/>
            <a:ext cx="663146" cy="663146"/>
          </a:xfrm>
          <a:prstGeom prst="rect">
            <a:avLst/>
          </a:prstGeom>
        </p:spPr>
      </p:pic>
      <p:sp>
        <p:nvSpPr>
          <p:cNvPr id="15" name="Rectangle 14">
            <a:extLst>
              <a:ext uri="{FF2B5EF4-FFF2-40B4-BE49-F238E27FC236}">
                <a16:creationId xmlns:a16="http://schemas.microsoft.com/office/drawing/2014/main" id="{2526347C-BAB9-584A-B162-528699974F19}"/>
              </a:ext>
            </a:extLst>
          </p:cNvPr>
          <p:cNvSpPr/>
          <p:nvPr/>
        </p:nvSpPr>
        <p:spPr>
          <a:xfrm>
            <a:off x="6261211" y="4058488"/>
            <a:ext cx="381836" cy="584775"/>
          </a:xfrm>
          <a:prstGeom prst="rect">
            <a:avLst/>
          </a:prstGeom>
        </p:spPr>
        <p:txBody>
          <a:bodyPr wrap="none">
            <a:spAutoFit/>
          </a:bodyPr>
          <a:lstStyle/>
          <a:p>
            <a:pPr algn="ct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sp>
        <p:nvSpPr>
          <p:cNvPr id="17" name="TextBox 16">
            <a:extLst>
              <a:ext uri="{FF2B5EF4-FFF2-40B4-BE49-F238E27FC236}">
                <a16:creationId xmlns:a16="http://schemas.microsoft.com/office/drawing/2014/main" id="{522BEFA7-CDEB-054A-85D5-A259584F8595}"/>
              </a:ext>
            </a:extLst>
          </p:cNvPr>
          <p:cNvSpPr txBox="1"/>
          <p:nvPr/>
        </p:nvSpPr>
        <p:spPr>
          <a:xfrm>
            <a:off x="4861560" y="5657671"/>
            <a:ext cx="2468880" cy="1200329"/>
          </a:xfrm>
          <a:prstGeom prst="rect">
            <a:avLst/>
          </a:prstGeom>
          <a:solidFill>
            <a:schemeClr val="accent1">
              <a:lumMod val="40000"/>
              <a:lumOff val="60000"/>
            </a:schemeClr>
          </a:solidFill>
          <a:ln w="69850">
            <a:solidFill>
              <a:srgbClr val="0070C0"/>
            </a:solidFill>
          </a:ln>
        </p:spPr>
        <p:txBody>
          <a:bodyPr wrap="square" rtlCol="0">
            <a:spAutoFit/>
          </a:bodyPr>
          <a:lstStyle/>
          <a:p>
            <a:pPr algn="ct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The width is defined by the grating grooves and its quality. There is only one grating, </a:t>
            </a:r>
            <a:r>
              <a:rPr lang="en-US" b="1" dirty="0">
                <a:latin typeface="Symbol" pitchFamily="2" charset="2"/>
                <a:ea typeface="Helvetica Neue Condensed" panose="02000503000000020004" pitchFamily="2" charset="0"/>
                <a:cs typeface="Helvetica Neue Condensed" panose="02000503000000020004" pitchFamily="2" charset="0"/>
              </a:rPr>
              <a:t>s</a:t>
            </a:r>
            <a:r>
              <a:rPr lang="en-US" b="1" baseline="-25000"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t>
            </a:r>
            <a:r>
              <a:rPr lang="en-US" b="1" dirty="0">
                <a:latin typeface="Symbol" pitchFamily="2" charset="2"/>
                <a:ea typeface="Helvetica Neue Condensed" panose="02000503000000020004" pitchFamily="2" charset="0"/>
                <a:cs typeface="Helvetica Neue Condensed" panose="02000503000000020004" pitchFamily="2" charset="0"/>
              </a:rPr>
              <a:t>s</a:t>
            </a:r>
            <a:r>
              <a:rPr lang="en-US" b="1" baseline="-2500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 </a:t>
            </a:r>
            <a:r>
              <a:rPr lang="en-US" b="1" dirty="0">
                <a:latin typeface="Symbol" pitchFamily="2" charset="2"/>
                <a:ea typeface="Helvetica Neue Condensed" panose="02000503000000020004" pitchFamily="2" charset="0"/>
                <a:cs typeface="Helvetica Neue Condensed" panose="02000503000000020004" pitchFamily="2" charset="0"/>
              </a:rPr>
              <a:t>s</a:t>
            </a:r>
            <a:endParaRPr lang="en-US" b="1" baseline="-25000" dirty="0">
              <a:latin typeface="Symbol" pitchFamily="2" charset="2"/>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143012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90F2BCA-F207-0E4B-AE53-4F627A142B10}"/>
                  </a:ext>
                </a:extLst>
              </p:cNvPr>
              <p:cNvSpPr txBox="1"/>
              <p:nvPr/>
            </p:nvSpPr>
            <p:spPr>
              <a:xfrm>
                <a:off x="2298521" y="95000"/>
                <a:ext cx="7516992" cy="213494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d>
                        <m:dPr>
                          <m:begChr m:val="{"/>
                          <m:endChr m:val=""/>
                          <m:ctrlPr>
                            <a:rPr lang="en-US" sz="2400" i="1" smtClean="0">
                              <a:latin typeface="Cambria Math" panose="02040503050406030204" pitchFamily="18" charset="0"/>
                            </a:rPr>
                          </m:ctrlPr>
                        </m:dPr>
                        <m:e>
                          <m:eqArr>
                            <m:eqArrPr>
                              <m:ctrlPr>
                                <a:rPr lang="en-US" sz="2400" i="1">
                                  <a:latin typeface="Cambria Math" panose="02040503050406030204" pitchFamily="18" charset="0"/>
                                </a:rPr>
                              </m:ctrlPr>
                            </m:eqArrPr>
                            <m:e>
                              <m:sSub>
                                <m:sSubPr>
                                  <m:ctrlPr>
                                    <a:rPr lang="en-US" sz="2400" i="1">
                                      <a:latin typeface="Cambria Math" panose="02040503050406030204" pitchFamily="18" charset="0"/>
                                    </a:rPr>
                                  </m:ctrlPr>
                                </m:sSubPr>
                                <m:e>
                                  <m:r>
                                    <a:rPr lang="en-US" sz="2400" i="1">
                                      <a:latin typeface="Cambria Math" panose="02040503050406030204" pitchFamily="18" charset="0"/>
                                    </a:rPr>
                                    <m:t>𝐼𝐿𝑆</m:t>
                                  </m:r>
                                </m:e>
                                <m:sub>
                                  <m:r>
                                    <a:rPr lang="en-US" sz="2400" i="1">
                                      <a:latin typeface="Cambria Math" panose="02040503050406030204" pitchFamily="18" charset="0"/>
                                    </a:rPr>
                                    <m:t>1</m:t>
                                  </m:r>
                                  <m:r>
                                    <a:rPr lang="en-US" sz="2400" b="0" i="1" smtClean="0">
                                      <a:latin typeface="Cambria Math" panose="02040503050406030204" pitchFamily="18" charset="0"/>
                                    </a:rPr>
                                    <m:t>,</m:t>
                                  </m:r>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𝑥</m:t>
                                  </m:r>
                                </m:e>
                              </m:d>
                              <m:r>
                                <a:rPr lang="en-US" sz="2400" i="1">
                                  <a:latin typeface="Cambria Math" panose="02040503050406030204" pitchFamily="18" charset="0"/>
                                  <a:ea typeface="Cambria Math" panose="02040503050406030204" pitchFamily="18" charset="0"/>
                                </a:rPr>
                                <m:t>=</m:t>
                              </m:r>
                              <m:sSub>
                                <m:sSubPr>
                                  <m:ctrlPr>
                                    <a:rPr lang="en-US" sz="2400" i="1" smtClean="0">
                                      <a:solidFill>
                                        <a:srgbClr val="FF0000"/>
                                      </a:solidFill>
                                      <a:latin typeface="Cambria Math" panose="02040503050406030204" pitchFamily="18" charset="0"/>
                                      <a:ea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𝐴</m:t>
                                  </m:r>
                                </m:e>
                                <m:sub>
                                  <m:r>
                                    <a:rPr lang="en-US" sz="2400" i="1">
                                      <a:solidFill>
                                        <a:srgbClr val="FF0000"/>
                                      </a:solidFill>
                                      <a:latin typeface="Cambria Math" panose="02040503050406030204" pitchFamily="18" charset="0"/>
                                      <a:ea typeface="Cambria Math" panose="02040503050406030204" pitchFamily="18" charset="0"/>
                                    </a:rPr>
                                    <m:t>1,</m:t>
                                  </m:r>
                                  <m:r>
                                    <a:rPr lang="en-US" sz="2400" i="1">
                                      <a:solidFill>
                                        <a:srgbClr val="FF0000"/>
                                      </a:solidFill>
                                      <a:latin typeface="Cambria Math" panose="02040503050406030204" pitchFamily="18" charset="0"/>
                                      <a:ea typeface="Cambria Math" panose="02040503050406030204" pitchFamily="18" charset="0"/>
                                    </a:rPr>
                                    <m:t>𝑖</m:t>
                                  </m:r>
                                </m:sub>
                              </m:sSub>
                              <m:func>
                                <m:funcPr>
                                  <m:ctrlPr>
                                    <a:rPr lang="en-US" sz="2400" i="1">
                                      <a:latin typeface="Cambria Math" panose="02040503050406030204" pitchFamily="18" charset="0"/>
                                      <a:ea typeface="Cambria Math" panose="02040503050406030204" pitchFamily="18" charset="0"/>
                                    </a:rPr>
                                  </m:ctrlPr>
                                </m:funcPr>
                                <m:fName>
                                  <m:r>
                                    <m:rPr>
                                      <m:sty m:val="p"/>
                                    </m:rPr>
                                    <a:rPr lang="en-US" sz="2400">
                                      <a:latin typeface="Cambria Math" panose="02040503050406030204" pitchFamily="18" charset="0"/>
                                      <a:ea typeface="Cambria Math" panose="02040503050406030204" pitchFamily="18" charset="0"/>
                                    </a:rPr>
                                    <m:t>exp</m:t>
                                  </m:r>
                                </m:fName>
                                <m:e>
                                  <m:d>
                                    <m:dPr>
                                      <m:begChr m:val="["/>
                                      <m:endChr m:val="]"/>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𝜈</m:t>
                                                      </m:r>
                                                    </m:e>
                                                    <m:sub>
                                                      <m:r>
                                                        <a:rPr lang="en-US" sz="2400" i="1">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i="1" smtClean="0">
                                                          <a:solidFill>
                                                            <a:srgbClr val="92D050"/>
                                                          </a:solidFill>
                                                          <a:latin typeface="Cambria Math" panose="02040503050406030204" pitchFamily="18" charset="0"/>
                                                        </a:rPr>
                                                      </m:ctrlPr>
                                                    </m:sSubPr>
                                                    <m:e>
                                                      <m:r>
                                                        <a:rPr lang="en-US" sz="2400" i="1">
                                                          <a:solidFill>
                                                            <a:srgbClr val="92D050"/>
                                                          </a:solidFill>
                                                          <a:latin typeface="Cambria Math" panose="02040503050406030204" pitchFamily="18" charset="0"/>
                                                          <a:ea typeface="Cambria Math" panose="02040503050406030204" pitchFamily="18" charset="0"/>
                                                        </a:rPr>
                                                        <m:t>𝑏</m:t>
                                                      </m:r>
                                                    </m:e>
                                                    <m:sub>
                                                      <m:r>
                                                        <a:rPr lang="en-US" sz="2400" b="0" i="1" smtClean="0">
                                                          <a:solidFill>
                                                            <a:srgbClr val="92D050"/>
                                                          </a:solidFill>
                                                          <a:latin typeface="Cambria Math" panose="02040503050406030204" pitchFamily="18" charset="0"/>
                                                          <a:ea typeface="Cambria Math" panose="02040503050406030204" pitchFamily="18" charset="0"/>
                                                        </a:rPr>
                                                        <m:t>1,</m:t>
                                                      </m:r>
                                                      <m:r>
                                                        <a:rPr lang="en-US" sz="2400" i="1">
                                                          <a:solidFill>
                                                            <a:srgbClr val="92D050"/>
                                                          </a:solidFill>
                                                          <a:latin typeface="Cambria Math" panose="02040503050406030204" pitchFamily="18" charset="0"/>
                                                        </a:rPr>
                                                        <m:t>𝑖</m:t>
                                                      </m:r>
                                                    </m:sub>
                                                  </m:sSub>
                                                </m:e>
                                              </m:d>
                                            </m:e>
                                            <m:sup>
                                              <m:r>
                                                <a:rPr lang="en-US" sz="2400" i="1">
                                                  <a:latin typeface="Cambria Math" panose="02040503050406030204" pitchFamily="18" charset="0"/>
                                                </a:rPr>
                                                <m:t>2</m:t>
                                              </m:r>
                                            </m:sup>
                                          </m:sSup>
                                        </m:num>
                                        <m:den>
                                          <m:r>
                                            <a:rPr lang="en-US" sz="2400" i="1">
                                              <a:latin typeface="Cambria Math" panose="02040503050406030204" pitchFamily="18" charset="0"/>
                                              <a:ea typeface="Cambria Math" panose="02040503050406030204" pitchFamily="18" charset="0"/>
                                            </a:rPr>
                                            <m:t>2</m:t>
                                          </m:r>
                                          <m:sSubSup>
                                            <m:sSubSupPr>
                                              <m:ctrlPr>
                                                <a:rPr lang="en-US" sz="2400" i="1" smtClean="0">
                                                  <a:solidFill>
                                                    <a:srgbClr val="00B0F0"/>
                                                  </a:solidFill>
                                                  <a:latin typeface="Cambria Math" panose="02040503050406030204" pitchFamily="18" charset="0"/>
                                                  <a:ea typeface="Cambria Math" panose="02040503050406030204" pitchFamily="18" charset="0"/>
                                                </a:rPr>
                                              </m:ctrlPr>
                                            </m:sSubSupPr>
                                            <m:e>
                                              <m:r>
                                                <a:rPr lang="en-US" sz="2400" i="1">
                                                  <a:solidFill>
                                                    <a:srgbClr val="00B0F0"/>
                                                  </a:solidFill>
                                                  <a:latin typeface="Cambria Math" panose="02040503050406030204" pitchFamily="18" charset="0"/>
                                                  <a:ea typeface="Cambria Math" panose="02040503050406030204" pitchFamily="18" charset="0"/>
                                                </a:rPr>
                                                <m:t>𝜎</m:t>
                                              </m:r>
                                            </m:e>
                                            <m:sub>
                                              <m:r>
                                                <a:rPr lang="en-US" sz="2400" b="0" i="1" smtClean="0">
                                                  <a:solidFill>
                                                    <a:srgbClr val="00B0F0"/>
                                                  </a:solidFill>
                                                  <a:latin typeface="Cambria Math" panose="02040503050406030204" pitchFamily="18" charset="0"/>
                                                  <a:ea typeface="Cambria Math" panose="02040503050406030204" pitchFamily="18" charset="0"/>
                                                </a:rPr>
                                                <m:t>1,</m:t>
                                              </m:r>
                                              <m:r>
                                                <a:rPr lang="en-US" sz="2400" i="1">
                                                  <a:solidFill>
                                                    <a:srgbClr val="00B0F0"/>
                                                  </a:solidFill>
                                                  <a:latin typeface="Cambria Math" panose="02040503050406030204" pitchFamily="18" charset="0"/>
                                                  <a:ea typeface="Cambria Math" panose="02040503050406030204" pitchFamily="18" charset="0"/>
                                                </a:rPr>
                                                <m:t>𝑖</m:t>
                                              </m:r>
                                            </m:sub>
                                            <m:sup>
                                              <m:r>
                                                <a:rPr lang="en-US" sz="2400" i="1" smtClean="0">
                                                  <a:solidFill>
                                                    <a:schemeClr val="tx1"/>
                                                  </a:solidFill>
                                                  <a:latin typeface="Cambria Math" panose="02040503050406030204" pitchFamily="18" charset="0"/>
                                                  <a:ea typeface="Cambria Math" panose="02040503050406030204" pitchFamily="18" charset="0"/>
                                                </a:rPr>
                                                <m:t>2</m:t>
                                              </m:r>
                                            </m:sup>
                                          </m:sSubSup>
                                        </m:den>
                                      </m:f>
                                    </m:e>
                                  </m:d>
                                </m:e>
                              </m:func>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𝑖</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0,…,319</m:t>
                                  </m:r>
                                </m:e>
                              </m:d>
                              <m:r>
                                <a:rPr lang="en-US" sz="2400" i="1">
                                  <a:latin typeface="Cambria Math" panose="02040503050406030204" pitchFamily="18" charset="0"/>
                                  <a:ea typeface="Cambria Math" panose="02040503050406030204" pitchFamily="18" charset="0"/>
                                </a:rPr>
                                <m:t> </m:t>
                              </m:r>
                              <m:r>
                                <m:rPr>
                                  <m:nor/>
                                </m:rPr>
                                <a:rPr lang="en-US" sz="2400" dirty="0">
                                  <a:ea typeface="Cambria Math" panose="02040503050406030204" pitchFamily="18" charset="0"/>
                                </a:rPr>
                                <m:t> </m:t>
                              </m:r>
                            </m:e>
                            <m:e>
                              <m:sSub>
                                <m:sSubPr>
                                  <m:ctrlPr>
                                    <a:rPr lang="en-US" sz="2400" i="1">
                                      <a:latin typeface="Cambria Math" panose="02040503050406030204" pitchFamily="18" charset="0"/>
                                    </a:rPr>
                                  </m:ctrlPr>
                                </m:sSubPr>
                                <m:e>
                                  <m:r>
                                    <a:rPr lang="en-US" sz="2400" i="1">
                                      <a:latin typeface="Cambria Math" panose="02040503050406030204" pitchFamily="18" charset="0"/>
                                    </a:rPr>
                                    <m:t>𝐼𝐿𝑆</m:t>
                                  </m:r>
                                </m:e>
                                <m:sub>
                                  <m:r>
                                    <a:rPr lang="en-US" sz="2400" i="1">
                                      <a:latin typeface="Cambria Math" panose="02040503050406030204" pitchFamily="18" charset="0"/>
                                    </a:rPr>
                                    <m:t>2</m:t>
                                  </m:r>
                                  <m:r>
                                    <a:rPr lang="en-US" sz="2400" b="0" i="1" smtClean="0">
                                      <a:latin typeface="Cambria Math" panose="02040503050406030204" pitchFamily="18" charset="0"/>
                                    </a:rPr>
                                    <m:t>,</m:t>
                                  </m:r>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𝑥</m:t>
                                  </m:r>
                                </m:e>
                              </m:d>
                              <m:r>
                                <a:rPr lang="en-US" sz="2400" i="1">
                                  <a:latin typeface="Cambria Math" panose="02040503050406030204" pitchFamily="18" charset="0"/>
                                  <a:ea typeface="Cambria Math" panose="02040503050406030204" pitchFamily="18" charset="0"/>
                                </a:rPr>
                                <m:t>=</m:t>
                              </m:r>
                              <m:sSub>
                                <m:sSubPr>
                                  <m:ctrlPr>
                                    <a:rPr lang="en-US" sz="2400" i="1" smtClean="0">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𝐴</m:t>
                                  </m:r>
                                </m:e>
                                <m:sub>
                                  <m:r>
                                    <a:rPr lang="en-US" sz="2400" b="0" i="1" smtClean="0">
                                      <a:solidFill>
                                        <a:srgbClr val="C00000"/>
                                      </a:solidFill>
                                      <a:latin typeface="Cambria Math" panose="02040503050406030204" pitchFamily="18" charset="0"/>
                                      <a:ea typeface="Cambria Math" panose="02040503050406030204" pitchFamily="18" charset="0"/>
                                    </a:rPr>
                                    <m:t>2</m:t>
                                  </m:r>
                                  <m:r>
                                    <a:rPr lang="en-US" sz="2400" i="1">
                                      <a:solidFill>
                                        <a:srgbClr val="C00000"/>
                                      </a:solidFill>
                                      <a:latin typeface="Cambria Math" panose="02040503050406030204" pitchFamily="18" charset="0"/>
                                      <a:ea typeface="Cambria Math" panose="02040503050406030204" pitchFamily="18" charset="0"/>
                                    </a:rPr>
                                    <m:t>,</m:t>
                                  </m:r>
                                  <m:r>
                                    <a:rPr lang="en-US" sz="2400" i="1">
                                      <a:solidFill>
                                        <a:srgbClr val="C00000"/>
                                      </a:solidFill>
                                      <a:latin typeface="Cambria Math" panose="02040503050406030204" pitchFamily="18" charset="0"/>
                                      <a:ea typeface="Cambria Math" panose="02040503050406030204" pitchFamily="18" charset="0"/>
                                    </a:rPr>
                                    <m:t>𝑖</m:t>
                                  </m:r>
                                </m:sub>
                              </m:sSub>
                              <m:r>
                                <m:rPr>
                                  <m:sty m:val="p"/>
                                </m:rPr>
                                <a:rPr lang="en-US" sz="2400">
                                  <a:latin typeface="Cambria Math" panose="02040503050406030204" pitchFamily="18" charset="0"/>
                                  <a:ea typeface="Cambria Math" panose="02040503050406030204" pitchFamily="18" charset="0"/>
                                </a:rPr>
                                <m:t>exp</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𝜈</m:t>
                                              </m:r>
                                            </m:e>
                                            <m:sub>
                                              <m:r>
                                                <a:rPr lang="en-US" sz="2400" i="1">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i="1" smtClean="0">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ea typeface="Cambria Math" panose="02040503050406030204" pitchFamily="18" charset="0"/>
                                                </a:rPr>
                                                <m:t>𝑏</m:t>
                                              </m:r>
                                            </m:e>
                                            <m:sub>
                                              <m:r>
                                                <a:rPr lang="en-US" sz="2400" b="0" i="1" smtClean="0">
                                                  <a:solidFill>
                                                    <a:schemeClr val="accent6">
                                                      <a:lumMod val="75000"/>
                                                    </a:schemeClr>
                                                  </a:solidFill>
                                                  <a:latin typeface="Cambria Math" panose="02040503050406030204" pitchFamily="18" charset="0"/>
                                                  <a:ea typeface="Cambria Math" panose="02040503050406030204" pitchFamily="18" charset="0"/>
                                                </a:rPr>
                                                <m:t>2,</m:t>
                                              </m:r>
                                              <m:r>
                                                <a:rPr lang="en-US" sz="2400" i="1">
                                                  <a:solidFill>
                                                    <a:schemeClr val="accent6">
                                                      <a:lumMod val="75000"/>
                                                    </a:schemeClr>
                                                  </a:solidFill>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num>
                                    <m:den>
                                      <m:r>
                                        <a:rPr lang="en-US" sz="2400" i="1">
                                          <a:latin typeface="Cambria Math" panose="02040503050406030204" pitchFamily="18" charset="0"/>
                                          <a:ea typeface="Cambria Math" panose="02040503050406030204" pitchFamily="18" charset="0"/>
                                        </a:rPr>
                                        <m:t>2</m:t>
                                      </m:r>
                                      <m:sSubSup>
                                        <m:sSubSupPr>
                                          <m:ctrlPr>
                                            <a:rPr lang="en-US" sz="2400" i="1" smtClean="0">
                                              <a:solidFill>
                                                <a:srgbClr val="0070C0"/>
                                              </a:solidFill>
                                              <a:latin typeface="Cambria Math" panose="02040503050406030204" pitchFamily="18" charset="0"/>
                                              <a:ea typeface="Cambria Math" panose="02040503050406030204" pitchFamily="18" charset="0"/>
                                            </a:rPr>
                                          </m:ctrlPr>
                                        </m:sSubSupPr>
                                        <m:e>
                                          <m:r>
                                            <a:rPr lang="en-US" sz="2400" i="1">
                                              <a:solidFill>
                                                <a:srgbClr val="0070C0"/>
                                              </a:solidFill>
                                              <a:latin typeface="Cambria Math" panose="02040503050406030204" pitchFamily="18" charset="0"/>
                                              <a:ea typeface="Cambria Math" panose="02040503050406030204" pitchFamily="18" charset="0"/>
                                            </a:rPr>
                                            <m:t>𝜎</m:t>
                                          </m:r>
                                        </m:e>
                                        <m:sub>
                                          <m:r>
                                            <a:rPr lang="en-US" sz="2400" b="0" i="1" smtClean="0">
                                              <a:solidFill>
                                                <a:srgbClr val="0070C0"/>
                                              </a:solidFill>
                                              <a:latin typeface="Cambria Math" panose="02040503050406030204" pitchFamily="18" charset="0"/>
                                              <a:ea typeface="Cambria Math" panose="02040503050406030204" pitchFamily="18" charset="0"/>
                                            </a:rPr>
                                            <m:t>2,</m:t>
                                          </m:r>
                                          <m:r>
                                            <a:rPr lang="en-US" sz="2400" i="1">
                                              <a:solidFill>
                                                <a:srgbClr val="0070C0"/>
                                              </a:solidFill>
                                              <a:latin typeface="Cambria Math" panose="02040503050406030204" pitchFamily="18" charset="0"/>
                                              <a:ea typeface="Cambria Math" panose="02040503050406030204" pitchFamily="18" charset="0"/>
                                            </a:rPr>
                                            <m:t>𝑖</m:t>
                                          </m:r>
                                        </m:sub>
                                        <m:sup>
                                          <m:r>
                                            <a:rPr lang="en-US" sz="2400" i="1" smtClean="0">
                                              <a:solidFill>
                                                <a:schemeClr val="tx1"/>
                                              </a:solidFill>
                                              <a:latin typeface="Cambria Math" panose="02040503050406030204" pitchFamily="18" charset="0"/>
                                              <a:ea typeface="Cambria Math" panose="02040503050406030204" pitchFamily="18" charset="0"/>
                                            </a:rPr>
                                            <m:t>2</m:t>
                                          </m:r>
                                        </m:sup>
                                      </m:sSubSup>
                                    </m:den>
                                  </m:f>
                                </m:e>
                              </m:d>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𝑖</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0,…,319</m:t>
                                  </m:r>
                                </m:e>
                              </m:d>
                            </m:e>
                          </m:eqArr>
                        </m:e>
                      </m:d>
                    </m:oMath>
                  </m:oMathPara>
                </a14:m>
                <a:endParaRPr lang="en-US" sz="2400" dirty="0"/>
              </a:p>
            </p:txBody>
          </p:sp>
        </mc:Choice>
        <mc:Fallback xmlns="">
          <p:sp>
            <p:nvSpPr>
              <p:cNvPr id="13" name="TextBox 12">
                <a:extLst>
                  <a:ext uri="{FF2B5EF4-FFF2-40B4-BE49-F238E27FC236}">
                    <a16:creationId xmlns:a16="http://schemas.microsoft.com/office/drawing/2014/main" id="{590F2BCA-F207-0E4B-AE53-4F627A142B10}"/>
                  </a:ext>
                </a:extLst>
              </p:cNvPr>
              <p:cNvSpPr txBox="1">
                <a:spLocks noRot="1" noChangeAspect="1" noMove="1" noResize="1" noEditPoints="1" noAdjustHandles="1" noChangeArrowheads="1" noChangeShapeType="1" noTextEdit="1"/>
              </p:cNvSpPr>
              <p:nvPr/>
            </p:nvSpPr>
            <p:spPr>
              <a:xfrm>
                <a:off x="2298521" y="95000"/>
                <a:ext cx="7516992" cy="2134943"/>
              </a:xfrm>
              <a:prstGeom prst="rect">
                <a:avLst/>
              </a:prstGeom>
              <a:blipFill>
                <a:blip r:embed="rId3"/>
                <a:stretch>
                  <a:fillRect r="-1855"/>
                </a:stretch>
              </a:blipFill>
            </p:spPr>
            <p:txBody>
              <a:bodyPr/>
              <a:lstStyle/>
              <a:p>
                <a:r>
                  <a:rPr lang="en-US">
                    <a:noFill/>
                  </a:rPr>
                  <a:t> </a:t>
                </a:r>
              </a:p>
            </p:txBody>
          </p:sp>
        </mc:Fallback>
      </mc:AlternateContent>
      <p:graphicFrame>
        <p:nvGraphicFramePr>
          <p:cNvPr id="6" name="Table 6">
            <a:extLst>
              <a:ext uri="{FF2B5EF4-FFF2-40B4-BE49-F238E27FC236}">
                <a16:creationId xmlns:a16="http://schemas.microsoft.com/office/drawing/2014/main" id="{F19BB00D-80BB-2146-848C-F71708E6CF14}"/>
              </a:ext>
            </a:extLst>
          </p:cNvPr>
          <p:cNvGraphicFramePr>
            <a:graphicFrameLocks noGrp="1"/>
          </p:cNvGraphicFramePr>
          <p:nvPr/>
        </p:nvGraphicFramePr>
        <p:xfrm>
          <a:off x="1089817" y="2448456"/>
          <a:ext cx="10012368" cy="3395136"/>
        </p:xfrm>
        <a:graphic>
          <a:graphicData uri="http://schemas.openxmlformats.org/drawingml/2006/table">
            <a:tbl>
              <a:tblPr firstRow="1" bandRow="1">
                <a:tableStyleId>{073A0DAA-6AF3-43AB-8588-CEC1D06C72B9}</a:tableStyleId>
              </a:tblPr>
              <a:tblGrid>
                <a:gridCol w="1251546">
                  <a:extLst>
                    <a:ext uri="{9D8B030D-6E8A-4147-A177-3AD203B41FA5}">
                      <a16:colId xmlns:a16="http://schemas.microsoft.com/office/drawing/2014/main" val="1066111149"/>
                    </a:ext>
                  </a:extLst>
                </a:gridCol>
                <a:gridCol w="1251546">
                  <a:extLst>
                    <a:ext uri="{9D8B030D-6E8A-4147-A177-3AD203B41FA5}">
                      <a16:colId xmlns:a16="http://schemas.microsoft.com/office/drawing/2014/main" val="1949879577"/>
                    </a:ext>
                  </a:extLst>
                </a:gridCol>
                <a:gridCol w="1251546">
                  <a:extLst>
                    <a:ext uri="{9D8B030D-6E8A-4147-A177-3AD203B41FA5}">
                      <a16:colId xmlns:a16="http://schemas.microsoft.com/office/drawing/2014/main" val="155227714"/>
                    </a:ext>
                  </a:extLst>
                </a:gridCol>
                <a:gridCol w="1251546">
                  <a:extLst>
                    <a:ext uri="{9D8B030D-6E8A-4147-A177-3AD203B41FA5}">
                      <a16:colId xmlns:a16="http://schemas.microsoft.com/office/drawing/2014/main" val="3996167165"/>
                    </a:ext>
                  </a:extLst>
                </a:gridCol>
                <a:gridCol w="1251546">
                  <a:extLst>
                    <a:ext uri="{9D8B030D-6E8A-4147-A177-3AD203B41FA5}">
                      <a16:colId xmlns:a16="http://schemas.microsoft.com/office/drawing/2014/main" val="268134935"/>
                    </a:ext>
                  </a:extLst>
                </a:gridCol>
                <a:gridCol w="1251546">
                  <a:extLst>
                    <a:ext uri="{9D8B030D-6E8A-4147-A177-3AD203B41FA5}">
                      <a16:colId xmlns:a16="http://schemas.microsoft.com/office/drawing/2014/main" val="1974925381"/>
                    </a:ext>
                  </a:extLst>
                </a:gridCol>
                <a:gridCol w="1251546">
                  <a:extLst>
                    <a:ext uri="{9D8B030D-6E8A-4147-A177-3AD203B41FA5}">
                      <a16:colId xmlns:a16="http://schemas.microsoft.com/office/drawing/2014/main" val="1891688528"/>
                    </a:ext>
                  </a:extLst>
                </a:gridCol>
                <a:gridCol w="1251546">
                  <a:extLst>
                    <a:ext uri="{9D8B030D-6E8A-4147-A177-3AD203B41FA5}">
                      <a16:colId xmlns:a16="http://schemas.microsoft.com/office/drawing/2014/main" val="2476051539"/>
                    </a:ext>
                  </a:extLst>
                </a:gridCol>
              </a:tblGrid>
              <a:tr h="848784">
                <a:tc>
                  <a:txBody>
                    <a:bodyPr/>
                    <a:lstStyle/>
                    <a:p>
                      <a:pPr algn="ctr"/>
                      <a:endParaRPr lang="en-US" b="1" dirty="0"/>
                    </a:p>
                  </a:txBody>
                  <a:tcPr anchor="ctr"/>
                </a:tc>
                <a:tc>
                  <a:txBody>
                    <a:bodyPr/>
                    <a:lstStyle/>
                    <a:p>
                      <a:pPr algn="ctr"/>
                      <a:r>
                        <a:rPr lang="en-US" sz="2800" b="1" i="1" dirty="0">
                          <a:solidFill>
                            <a:srgbClr val="FF0000"/>
                          </a:solidFill>
                          <a:latin typeface="Cambria Math" panose="02040503050406030204" pitchFamily="18" charset="0"/>
                          <a:ea typeface="Cambria Math" panose="02040503050406030204" pitchFamily="18" charset="0"/>
                        </a:rPr>
                        <a:t>A</a:t>
                      </a:r>
                      <a:r>
                        <a:rPr lang="en-US" sz="2800" b="1" i="1" baseline="-25000" dirty="0">
                          <a:solidFill>
                            <a:srgbClr val="FF0000"/>
                          </a:solidFill>
                          <a:latin typeface="Cambria Math" panose="02040503050406030204" pitchFamily="18" charset="0"/>
                          <a:ea typeface="Cambria Math" panose="02040503050406030204" pitchFamily="18" charset="0"/>
                        </a:rPr>
                        <a:t>1</a:t>
                      </a:r>
                    </a:p>
                  </a:txBody>
                  <a:tcPr anchor="ctr"/>
                </a:tc>
                <a:tc>
                  <a:txBody>
                    <a:bodyPr/>
                    <a:lstStyle/>
                    <a:p>
                      <a:pPr algn="ctr"/>
                      <a:r>
                        <a:rPr lang="en-US" sz="2800" b="1" i="1" dirty="0">
                          <a:solidFill>
                            <a:srgbClr val="C00000"/>
                          </a:solidFill>
                          <a:latin typeface="Cambria Math" panose="02040503050406030204" pitchFamily="18" charset="0"/>
                          <a:ea typeface="Cambria Math" panose="02040503050406030204" pitchFamily="18" charset="0"/>
                        </a:rPr>
                        <a:t>A</a:t>
                      </a:r>
                      <a:r>
                        <a:rPr lang="en-US" sz="2800" b="1" i="1" baseline="-25000" dirty="0">
                          <a:solidFill>
                            <a:srgbClr val="C00000"/>
                          </a:solidFill>
                          <a:latin typeface="Cambria Math" panose="02040503050406030204" pitchFamily="18" charset="0"/>
                          <a:ea typeface="Cambria Math" panose="02040503050406030204" pitchFamily="18" charset="0"/>
                        </a:rPr>
                        <a:t>2</a:t>
                      </a:r>
                    </a:p>
                  </a:txBody>
                  <a:tcPr anchor="ctr"/>
                </a:tc>
                <a:tc>
                  <a:txBody>
                    <a:bodyPr/>
                    <a:lstStyle/>
                    <a:p>
                      <a:pPr algn="ctr"/>
                      <a:r>
                        <a:rPr lang="en-US" sz="2800" b="1" i="1" dirty="0">
                          <a:solidFill>
                            <a:srgbClr val="00B0F0"/>
                          </a:solidFill>
                          <a:latin typeface="Symbol" pitchFamily="2" charset="2"/>
                          <a:ea typeface="Cambria Math" panose="02040503050406030204" pitchFamily="18" charset="0"/>
                        </a:rPr>
                        <a:t>s</a:t>
                      </a:r>
                      <a:r>
                        <a:rPr lang="en-US" sz="2800" b="1" i="1" baseline="-25000" dirty="0">
                          <a:solidFill>
                            <a:srgbClr val="00B0F0"/>
                          </a:solidFill>
                          <a:latin typeface="Cambria Math" panose="02040503050406030204" pitchFamily="18" charset="0"/>
                          <a:ea typeface="Cambria Math" panose="02040503050406030204" pitchFamily="18" charset="0"/>
                        </a:rPr>
                        <a:t>1</a:t>
                      </a:r>
                    </a:p>
                  </a:txBody>
                  <a:tcPr anchor="ctr"/>
                </a:tc>
                <a:tc>
                  <a:txBody>
                    <a:bodyPr/>
                    <a:lstStyle/>
                    <a:p>
                      <a:pPr algn="ctr"/>
                      <a:r>
                        <a:rPr lang="en-US" sz="2800" b="1" i="1" dirty="0">
                          <a:solidFill>
                            <a:srgbClr val="0070C0"/>
                          </a:solidFill>
                          <a:latin typeface="Symbol" pitchFamily="2" charset="2"/>
                          <a:ea typeface="Cambria Math" panose="02040503050406030204" pitchFamily="18" charset="0"/>
                        </a:rPr>
                        <a:t>s</a:t>
                      </a:r>
                      <a:r>
                        <a:rPr lang="en-US" sz="2800" b="1" i="1" baseline="-25000" dirty="0">
                          <a:solidFill>
                            <a:srgbClr val="0070C0"/>
                          </a:solidFill>
                          <a:latin typeface="Cambria Math" panose="02040503050406030204" pitchFamily="18" charset="0"/>
                          <a:ea typeface="Cambria Math" panose="02040503050406030204" pitchFamily="18" charset="0"/>
                        </a:rPr>
                        <a:t>2</a:t>
                      </a:r>
                    </a:p>
                  </a:txBody>
                  <a:tcPr anchor="ctr"/>
                </a:tc>
                <a:tc>
                  <a:txBody>
                    <a:bodyPr/>
                    <a:lstStyle/>
                    <a:p>
                      <a:pPr algn="ctr"/>
                      <a:r>
                        <a:rPr lang="en-US" sz="2800" b="1" i="1" dirty="0">
                          <a:solidFill>
                            <a:schemeClr val="accent6">
                              <a:lumMod val="60000"/>
                              <a:lumOff val="40000"/>
                            </a:schemeClr>
                          </a:solidFill>
                          <a:latin typeface="Cambria Math" panose="02040503050406030204" pitchFamily="18" charset="0"/>
                          <a:ea typeface="Cambria Math" panose="02040503050406030204" pitchFamily="18" charset="0"/>
                        </a:rPr>
                        <a:t>b</a:t>
                      </a:r>
                      <a:r>
                        <a:rPr lang="en-US" sz="2800" b="1" i="1" baseline="-25000" dirty="0">
                          <a:solidFill>
                            <a:schemeClr val="accent6">
                              <a:lumMod val="60000"/>
                              <a:lumOff val="40000"/>
                            </a:schemeClr>
                          </a:solidFill>
                          <a:latin typeface="Cambria Math" panose="02040503050406030204" pitchFamily="18" charset="0"/>
                          <a:ea typeface="Cambria Math" panose="02040503050406030204" pitchFamily="18" charset="0"/>
                        </a:rPr>
                        <a:t>1</a:t>
                      </a:r>
                    </a:p>
                  </a:txBody>
                  <a:tcPr anchor="ctr"/>
                </a:tc>
                <a:tc>
                  <a:txBody>
                    <a:bodyPr/>
                    <a:lstStyle/>
                    <a:p>
                      <a:pPr algn="ctr"/>
                      <a:r>
                        <a:rPr lang="en-US" sz="2800" b="1" i="1" dirty="0">
                          <a:solidFill>
                            <a:srgbClr val="00B050"/>
                          </a:solidFill>
                          <a:latin typeface="Cambria Math" panose="02040503050406030204" pitchFamily="18" charset="0"/>
                          <a:ea typeface="Cambria Math" panose="02040503050406030204" pitchFamily="18" charset="0"/>
                        </a:rPr>
                        <a:t>b</a:t>
                      </a:r>
                      <a:r>
                        <a:rPr lang="en-US" sz="2800" b="1" i="1" baseline="-25000" dirty="0">
                          <a:solidFill>
                            <a:srgbClr val="00B050"/>
                          </a:solidFill>
                          <a:latin typeface="Cambria Math" panose="02040503050406030204" pitchFamily="18" charset="0"/>
                          <a:ea typeface="Cambria Math" panose="02040503050406030204" pitchFamily="18" charset="0"/>
                        </a:rPr>
                        <a:t>2</a:t>
                      </a:r>
                    </a:p>
                  </a:txBody>
                  <a:tcPr anchor="ctr"/>
                </a:tc>
                <a:tc>
                  <a:txBody>
                    <a:bodyPr/>
                    <a:lstStyle/>
                    <a:p>
                      <a:pPr algn="ctr"/>
                      <a:r>
                        <a:rPr lang="en-US" sz="2400" b="1" i="0" baseline="0" dirty="0">
                          <a:latin typeface="Helvetica Neue Condensed" panose="02000503000000020004" pitchFamily="2" charset="0"/>
                          <a:ea typeface="Helvetica Neue Condensed" panose="02000503000000020004" pitchFamily="2" charset="0"/>
                          <a:cs typeface="Helvetica Neue Condensed" panose="02000503000000020004" pitchFamily="2" charset="0"/>
                        </a:rPr>
                        <a:t>Tot. pars</a:t>
                      </a:r>
                    </a:p>
                  </a:txBody>
                  <a:tcPr anchor="ctr"/>
                </a:tc>
                <a:extLst>
                  <a:ext uri="{0D108BD9-81ED-4DB2-BD59-A6C34878D82A}">
                    <a16:rowId xmlns:a16="http://schemas.microsoft.com/office/drawing/2014/main" val="2452454218"/>
                  </a:ext>
                </a:extLst>
              </a:tr>
              <a:tr h="848784">
                <a:tc>
                  <a:txBody>
                    <a:bodyPr/>
                    <a:lstStyle/>
                    <a:p>
                      <a:pPr algn="ctr"/>
                      <a:r>
                        <a:rPr lang="en-US" sz="28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BIRA</a:t>
                      </a:r>
                    </a:p>
                  </a:txBody>
                  <a:tcPr anchor="ctr"/>
                </a:tc>
                <a:tc>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algn="ctr"/>
                      <a:r>
                        <a:rPr lang="en-US" sz="32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12</a:t>
                      </a:r>
                    </a:p>
                  </a:txBody>
                  <a:tcPr anchor="ctr"/>
                </a:tc>
                <a:extLst>
                  <a:ext uri="{0D108BD9-81ED-4DB2-BD59-A6C34878D82A}">
                    <a16:rowId xmlns:a16="http://schemas.microsoft.com/office/drawing/2014/main" val="3392903475"/>
                  </a:ext>
                </a:extLst>
              </a:tr>
              <a:tr h="848784">
                <a:tc>
                  <a:txBody>
                    <a:bodyPr/>
                    <a:lstStyle/>
                    <a:p>
                      <a:pPr algn="ctr"/>
                      <a:r>
                        <a:rPr lang="en-US" sz="28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IAA</a:t>
                      </a:r>
                    </a:p>
                  </a:txBody>
                  <a:tcPr anchor="ctr"/>
                </a:tc>
                <a:tc>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gridSpan="2">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hMerge="1">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2</a:t>
                      </a:r>
                    </a:p>
                  </a:txBody>
                  <a:tcPr anchor="ctr"/>
                </a:tc>
                <a:tc>
                  <a:txBody>
                    <a:bodyPr/>
                    <a:lstStyle/>
                    <a:p>
                      <a:pPr algn="ctr"/>
                      <a:r>
                        <a:rPr lang="en-US" sz="32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8</a:t>
                      </a:r>
                    </a:p>
                  </a:txBody>
                  <a:tcPr anchor="ctr"/>
                </a:tc>
                <a:extLst>
                  <a:ext uri="{0D108BD9-81ED-4DB2-BD59-A6C34878D82A}">
                    <a16:rowId xmlns:a16="http://schemas.microsoft.com/office/drawing/2014/main" val="654815573"/>
                  </a:ext>
                </a:extLst>
              </a:tr>
              <a:tr h="848784">
                <a:tc>
                  <a:txBody>
                    <a:bodyPr/>
                    <a:lstStyle/>
                    <a:p>
                      <a:pPr algn="ctr"/>
                      <a:r>
                        <a:rPr lang="en-US" sz="28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GSFC</a:t>
                      </a:r>
                    </a:p>
                  </a:txBody>
                  <a:tcPr anchor="ctr"/>
                </a:tc>
                <a:tc>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a:txBody>
                  <a:tcPr anchor="ctr"/>
                </a:tc>
                <a:tc gridSpan="2">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a:txBody>
                  <a:tcPr anchor="ctr"/>
                </a:tc>
                <a:tc hMerge="1">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algn="ctr"/>
                      <a:endPar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anchor="ctr"/>
                </a:tc>
                <a:tc>
                  <a:txBody>
                    <a:bodyPr/>
                    <a:lstStyle/>
                    <a:p>
                      <a:pPr algn="ctr"/>
                      <a:r>
                        <a:rPr lang="en-US" sz="24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3</a:t>
                      </a:r>
                    </a:p>
                  </a:txBody>
                  <a:tcPr anchor="ctr"/>
                </a:tc>
                <a:tc>
                  <a:txBody>
                    <a:bodyPr/>
                    <a:lstStyle/>
                    <a:p>
                      <a:pPr algn="ctr"/>
                      <a:r>
                        <a:rPr lang="en-US" sz="3200" b="1" i="0" dirty="0">
                          <a:latin typeface="Helvetica Neue Condensed" panose="02000503000000020004" pitchFamily="2" charset="0"/>
                          <a:ea typeface="Helvetica Neue Condensed" panose="02000503000000020004" pitchFamily="2" charset="0"/>
                          <a:cs typeface="Helvetica Neue Condensed" panose="02000503000000020004" pitchFamily="2" charset="0"/>
                        </a:rPr>
                        <a:t>5</a:t>
                      </a:r>
                    </a:p>
                  </a:txBody>
                  <a:tcPr anchor="ctr"/>
                </a:tc>
                <a:extLst>
                  <a:ext uri="{0D108BD9-81ED-4DB2-BD59-A6C34878D82A}">
                    <a16:rowId xmlns:a16="http://schemas.microsoft.com/office/drawing/2014/main" val="3136976138"/>
                  </a:ext>
                </a:extLst>
              </a:tr>
            </a:tbl>
          </a:graphicData>
        </a:graphic>
      </p:graphicFrame>
      <p:sp>
        <p:nvSpPr>
          <p:cNvPr id="10" name="Title 1">
            <a:extLst>
              <a:ext uri="{FF2B5EF4-FFF2-40B4-BE49-F238E27FC236}">
                <a16:creationId xmlns:a16="http://schemas.microsoft.com/office/drawing/2014/main" id="{B37027C0-C7C7-2443-9B3A-137557BAA726}"/>
              </a:ext>
            </a:extLst>
          </p:cNvPr>
          <p:cNvSpPr>
            <a:spLocks noGrp="1"/>
          </p:cNvSpPr>
          <p:nvPr>
            <p:ph type="title"/>
          </p:nvPr>
        </p:nvSpPr>
        <p:spPr>
          <a:xfrm>
            <a:off x="1089815" y="6006564"/>
            <a:ext cx="8423363" cy="477045"/>
          </a:xfrm>
        </p:spPr>
        <p:txBody>
          <a:bodyPr>
            <a:normAutofit/>
          </a:bodyPr>
          <a:lstStyle/>
          <a:p>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t>
            </a:r>
            <a:r>
              <a:rPr lang="en-US" sz="1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Applied to both gaussians</a:t>
            </a:r>
          </a:p>
        </p:txBody>
      </p:sp>
      <p:pic>
        <p:nvPicPr>
          <p:cNvPr id="4" name="Graphic 3" descr="No sign">
            <a:extLst>
              <a:ext uri="{FF2B5EF4-FFF2-40B4-BE49-F238E27FC236}">
                <a16:creationId xmlns:a16="http://schemas.microsoft.com/office/drawing/2014/main" id="{4CD55000-65EA-3A48-9761-4A16D0640F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04919" y="3429000"/>
            <a:ext cx="663146" cy="663146"/>
          </a:xfrm>
          <a:prstGeom prst="rect">
            <a:avLst/>
          </a:prstGeom>
        </p:spPr>
      </p:pic>
      <p:pic>
        <p:nvPicPr>
          <p:cNvPr id="8" name="Graphic 7" descr="No sign">
            <a:extLst>
              <a:ext uri="{FF2B5EF4-FFF2-40B4-BE49-F238E27FC236}">
                <a16:creationId xmlns:a16="http://schemas.microsoft.com/office/drawing/2014/main" id="{77B43D15-4040-0548-BCCC-13AA3A6B0D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4714" y="3429000"/>
            <a:ext cx="663146" cy="663146"/>
          </a:xfrm>
          <a:prstGeom prst="rect">
            <a:avLst/>
          </a:prstGeom>
        </p:spPr>
      </p:pic>
      <p:pic>
        <p:nvPicPr>
          <p:cNvPr id="9" name="Graphic 8" descr="No sign">
            <a:extLst>
              <a:ext uri="{FF2B5EF4-FFF2-40B4-BE49-F238E27FC236}">
                <a16:creationId xmlns:a16="http://schemas.microsoft.com/office/drawing/2014/main" id="{1C641819-BC7C-F64B-B9BA-58A7D18F44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4714" y="4255118"/>
            <a:ext cx="663146" cy="663146"/>
          </a:xfrm>
          <a:prstGeom prst="rect">
            <a:avLst/>
          </a:prstGeom>
        </p:spPr>
      </p:pic>
      <p:sp>
        <p:nvSpPr>
          <p:cNvPr id="11" name="TextBox 10">
            <a:extLst>
              <a:ext uri="{FF2B5EF4-FFF2-40B4-BE49-F238E27FC236}">
                <a16:creationId xmlns:a16="http://schemas.microsoft.com/office/drawing/2014/main" id="{577B51FA-A7AA-DF4F-9A7A-6D983BCCB00A}"/>
              </a:ext>
            </a:extLst>
          </p:cNvPr>
          <p:cNvSpPr txBox="1"/>
          <p:nvPr/>
        </p:nvSpPr>
        <p:spPr>
          <a:xfrm>
            <a:off x="2209498" y="5657671"/>
            <a:ext cx="2587428" cy="1200329"/>
          </a:xfrm>
          <a:prstGeom prst="rect">
            <a:avLst/>
          </a:prstGeom>
          <a:solidFill>
            <a:schemeClr val="accent2">
              <a:lumMod val="60000"/>
              <a:lumOff val="40000"/>
            </a:schemeClr>
          </a:solidFill>
          <a:ln w="69850">
            <a:solidFill>
              <a:srgbClr val="C00000"/>
            </a:solidFill>
          </a:ln>
        </p:spPr>
        <p:txBody>
          <a:bodyPr wrap="square" rtlCol="0">
            <a:spAutoFit/>
          </a:bodyPr>
          <a:lstStyle/>
          <a:p>
            <a:pPr algn="ct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In half of the detector, the two gaussians overlap, therefore it is hard to accurately derive A</a:t>
            </a:r>
            <a:r>
              <a:rPr lang="en-US" b="1" baseline="-25000"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a:t>
            </a:r>
            <a:r>
              <a:rPr lang="en-US" b="1" baseline="-2500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p>
        </p:txBody>
      </p:sp>
      <p:pic>
        <p:nvPicPr>
          <p:cNvPr id="12" name="Graphic 11" descr="No sign">
            <a:extLst>
              <a:ext uri="{FF2B5EF4-FFF2-40B4-BE49-F238E27FC236}">
                <a16:creationId xmlns:a16="http://schemas.microsoft.com/office/drawing/2014/main" id="{53535683-8C7F-7643-A9FB-281233178C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7749" y="3389918"/>
            <a:ext cx="663146" cy="663146"/>
          </a:xfrm>
          <a:prstGeom prst="rect">
            <a:avLst/>
          </a:prstGeom>
        </p:spPr>
      </p:pic>
      <p:pic>
        <p:nvPicPr>
          <p:cNvPr id="14" name="Graphic 13" descr="No sign">
            <a:extLst>
              <a:ext uri="{FF2B5EF4-FFF2-40B4-BE49-F238E27FC236}">
                <a16:creationId xmlns:a16="http://schemas.microsoft.com/office/drawing/2014/main" id="{F1DD2C66-DDFE-5C47-807C-766B2B0149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97544" y="3389918"/>
            <a:ext cx="663146" cy="663146"/>
          </a:xfrm>
          <a:prstGeom prst="rect">
            <a:avLst/>
          </a:prstGeom>
        </p:spPr>
      </p:pic>
      <p:pic>
        <p:nvPicPr>
          <p:cNvPr id="15" name="Graphic 14" descr="No sign">
            <a:extLst>
              <a:ext uri="{FF2B5EF4-FFF2-40B4-BE49-F238E27FC236}">
                <a16:creationId xmlns:a16="http://schemas.microsoft.com/office/drawing/2014/main" id="{7B8B5A3E-88B0-B54A-81D3-61A19DF508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84141" y="4228695"/>
            <a:ext cx="663146" cy="663146"/>
          </a:xfrm>
          <a:prstGeom prst="rect">
            <a:avLst/>
          </a:prstGeom>
        </p:spPr>
      </p:pic>
      <p:sp>
        <p:nvSpPr>
          <p:cNvPr id="3" name="Rectangle 2">
            <a:extLst>
              <a:ext uri="{FF2B5EF4-FFF2-40B4-BE49-F238E27FC236}">
                <a16:creationId xmlns:a16="http://schemas.microsoft.com/office/drawing/2014/main" id="{09843DB6-1B2B-E544-9E98-EA6DA037A084}"/>
              </a:ext>
            </a:extLst>
          </p:cNvPr>
          <p:cNvSpPr/>
          <p:nvPr/>
        </p:nvSpPr>
        <p:spPr>
          <a:xfrm>
            <a:off x="4388797" y="3218756"/>
            <a:ext cx="381836" cy="584775"/>
          </a:xfrm>
          <a:prstGeom prst="rect">
            <a:avLst/>
          </a:prstGeom>
        </p:spPr>
        <p:txBody>
          <a:bodyPr wrap="none">
            <a:spAutoFit/>
          </a:bodyPr>
          <a:lstStyle/>
          <a:p>
            <a:pPr algn="ct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sp>
        <p:nvSpPr>
          <p:cNvPr id="16" name="Rectangle 15">
            <a:extLst>
              <a:ext uri="{FF2B5EF4-FFF2-40B4-BE49-F238E27FC236}">
                <a16:creationId xmlns:a16="http://schemas.microsoft.com/office/drawing/2014/main" id="{96F41FBE-10F6-AA44-9EF2-7ECC01CAFB63}"/>
              </a:ext>
            </a:extLst>
          </p:cNvPr>
          <p:cNvSpPr/>
          <p:nvPr/>
        </p:nvSpPr>
        <p:spPr>
          <a:xfrm>
            <a:off x="4388797" y="4084083"/>
            <a:ext cx="381836" cy="584775"/>
          </a:xfrm>
          <a:prstGeom prst="rect">
            <a:avLst/>
          </a:prstGeom>
        </p:spPr>
        <p:txBody>
          <a:bodyPr wrap="none">
            <a:spAutoFit/>
          </a:bodyPr>
          <a:lstStyle/>
          <a:p>
            <a:pPr algn="ct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pic>
        <p:nvPicPr>
          <p:cNvPr id="17" name="Graphic 16" descr="No sign">
            <a:extLst>
              <a:ext uri="{FF2B5EF4-FFF2-40B4-BE49-F238E27FC236}">
                <a16:creationId xmlns:a16="http://schemas.microsoft.com/office/drawing/2014/main" id="{3492A461-2DF5-F84B-904F-C6E9617357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04911" y="3389918"/>
            <a:ext cx="663146" cy="663146"/>
          </a:xfrm>
          <a:prstGeom prst="rect">
            <a:avLst/>
          </a:prstGeom>
        </p:spPr>
      </p:pic>
      <p:sp>
        <p:nvSpPr>
          <p:cNvPr id="18" name="Rectangle 17">
            <a:extLst>
              <a:ext uri="{FF2B5EF4-FFF2-40B4-BE49-F238E27FC236}">
                <a16:creationId xmlns:a16="http://schemas.microsoft.com/office/drawing/2014/main" id="{A8C09335-A0CA-C241-9137-C5A397A0F6A8}"/>
              </a:ext>
            </a:extLst>
          </p:cNvPr>
          <p:cNvSpPr/>
          <p:nvPr/>
        </p:nvSpPr>
        <p:spPr>
          <a:xfrm>
            <a:off x="5596164" y="3218756"/>
            <a:ext cx="381836" cy="584775"/>
          </a:xfrm>
          <a:prstGeom prst="rect">
            <a:avLst/>
          </a:prstGeom>
        </p:spPr>
        <p:txBody>
          <a:bodyPr wrap="none">
            <a:spAutoFit/>
          </a:bodyPr>
          <a:lstStyle/>
          <a:p>
            <a:pPr algn="ct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pic>
        <p:nvPicPr>
          <p:cNvPr id="19" name="Graphic 18" descr="No sign">
            <a:extLst>
              <a:ext uri="{FF2B5EF4-FFF2-40B4-BE49-F238E27FC236}">
                <a16:creationId xmlns:a16="http://schemas.microsoft.com/office/drawing/2014/main" id="{9BA9AD80-F254-6646-97CD-801D73CF9C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9958" y="4229650"/>
            <a:ext cx="663146" cy="663146"/>
          </a:xfrm>
          <a:prstGeom prst="rect">
            <a:avLst/>
          </a:prstGeom>
        </p:spPr>
      </p:pic>
      <p:sp>
        <p:nvSpPr>
          <p:cNvPr id="20" name="Rectangle 19">
            <a:extLst>
              <a:ext uri="{FF2B5EF4-FFF2-40B4-BE49-F238E27FC236}">
                <a16:creationId xmlns:a16="http://schemas.microsoft.com/office/drawing/2014/main" id="{A5D05758-6697-B945-A1CF-13E6E7FFE17B}"/>
              </a:ext>
            </a:extLst>
          </p:cNvPr>
          <p:cNvSpPr/>
          <p:nvPr/>
        </p:nvSpPr>
        <p:spPr>
          <a:xfrm>
            <a:off x="6261211" y="4058488"/>
            <a:ext cx="381836" cy="584775"/>
          </a:xfrm>
          <a:prstGeom prst="rect">
            <a:avLst/>
          </a:prstGeom>
        </p:spPr>
        <p:txBody>
          <a:bodyPr wrap="none">
            <a:spAutoFit/>
          </a:bodyPr>
          <a:lstStyle/>
          <a:p>
            <a:pPr algn="ctr"/>
            <a:r>
              <a:rPr lang="en-US"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sp>
        <p:nvSpPr>
          <p:cNvPr id="22" name="TextBox 21">
            <a:extLst>
              <a:ext uri="{FF2B5EF4-FFF2-40B4-BE49-F238E27FC236}">
                <a16:creationId xmlns:a16="http://schemas.microsoft.com/office/drawing/2014/main" id="{F606C51A-ADF1-0A4C-AE58-7079C54B0823}"/>
              </a:ext>
            </a:extLst>
          </p:cNvPr>
          <p:cNvSpPr txBox="1"/>
          <p:nvPr/>
        </p:nvSpPr>
        <p:spPr>
          <a:xfrm>
            <a:off x="7377488" y="5657671"/>
            <a:ext cx="2468881" cy="1200329"/>
          </a:xfrm>
          <a:prstGeom prst="rect">
            <a:avLst/>
          </a:prstGeom>
          <a:solidFill>
            <a:schemeClr val="accent6">
              <a:lumMod val="40000"/>
              <a:lumOff val="60000"/>
            </a:schemeClr>
          </a:solidFill>
          <a:ln w="69850">
            <a:solidFill>
              <a:schemeClr val="accent6">
                <a:lumMod val="50000"/>
              </a:schemeClr>
            </a:solidFill>
          </a:ln>
        </p:spPr>
        <p:txBody>
          <a:bodyPr wrap="square" rtlCol="0">
            <a:spAutoFit/>
          </a:bodyPr>
          <a:lstStyle/>
          <a:p>
            <a:pPr algn="ct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Shifts to the main kernel imply issues with the frequency calibration, not the ILS</a:t>
            </a:r>
          </a:p>
        </p:txBody>
      </p:sp>
      <p:sp>
        <p:nvSpPr>
          <p:cNvPr id="24" name="TextBox 23">
            <a:extLst>
              <a:ext uri="{FF2B5EF4-FFF2-40B4-BE49-F238E27FC236}">
                <a16:creationId xmlns:a16="http://schemas.microsoft.com/office/drawing/2014/main" id="{4DCDCBD6-E32E-B943-9B8D-A84FB09DB7CE}"/>
              </a:ext>
            </a:extLst>
          </p:cNvPr>
          <p:cNvSpPr txBox="1"/>
          <p:nvPr/>
        </p:nvSpPr>
        <p:spPr>
          <a:xfrm>
            <a:off x="4861560" y="5657671"/>
            <a:ext cx="2468880" cy="1200329"/>
          </a:xfrm>
          <a:prstGeom prst="rect">
            <a:avLst/>
          </a:prstGeom>
          <a:solidFill>
            <a:schemeClr val="accent1">
              <a:lumMod val="40000"/>
              <a:lumOff val="60000"/>
            </a:schemeClr>
          </a:solidFill>
          <a:ln w="69850">
            <a:solidFill>
              <a:srgbClr val="0070C0"/>
            </a:solidFill>
          </a:ln>
        </p:spPr>
        <p:txBody>
          <a:bodyPr wrap="square" rtlCol="0">
            <a:spAutoFit/>
          </a:bodyPr>
          <a:lstStyle/>
          <a:p>
            <a:pPr algn="ct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The width is defined by the grating grooves and its quality. There is only one grating, </a:t>
            </a:r>
            <a:r>
              <a:rPr lang="en-US" b="1" dirty="0">
                <a:latin typeface="Symbol" pitchFamily="2" charset="2"/>
                <a:ea typeface="Helvetica Neue Condensed" panose="02000503000000020004" pitchFamily="2" charset="0"/>
                <a:cs typeface="Helvetica Neue Condensed" panose="02000503000000020004" pitchFamily="2" charset="0"/>
              </a:rPr>
              <a:t>s</a:t>
            </a:r>
            <a:r>
              <a:rPr lang="en-US" b="1" baseline="-25000"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t>
            </a:r>
            <a:r>
              <a:rPr lang="en-US" b="1" dirty="0">
                <a:latin typeface="Symbol" pitchFamily="2" charset="2"/>
                <a:ea typeface="Helvetica Neue Condensed" panose="02000503000000020004" pitchFamily="2" charset="0"/>
                <a:cs typeface="Helvetica Neue Condensed" panose="02000503000000020004" pitchFamily="2" charset="0"/>
              </a:rPr>
              <a:t>s</a:t>
            </a:r>
            <a:r>
              <a:rPr lang="en-US" b="1" baseline="-2500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 </a:t>
            </a:r>
            <a:r>
              <a:rPr lang="en-US" b="1" dirty="0">
                <a:latin typeface="Symbol" pitchFamily="2" charset="2"/>
                <a:ea typeface="Helvetica Neue Condensed" panose="02000503000000020004" pitchFamily="2" charset="0"/>
                <a:cs typeface="Helvetica Neue Condensed" panose="02000503000000020004" pitchFamily="2" charset="0"/>
              </a:rPr>
              <a:t>s</a:t>
            </a:r>
            <a:endParaRPr lang="en-US" b="1" baseline="-25000" dirty="0">
              <a:latin typeface="Symbol" pitchFamily="2" charset="2"/>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1055931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491466D7-A0A8-6547-98E6-4CFDF3B978F5}"/>
              </a:ext>
            </a:extLst>
          </p:cNvPr>
          <p:cNvPicPr>
            <a:picLocks noChangeAspect="1"/>
          </p:cNvPicPr>
          <p:nvPr/>
        </p:nvPicPr>
        <p:blipFill>
          <a:blip r:embed="rId2"/>
          <a:stretch>
            <a:fillRect/>
          </a:stretch>
        </p:blipFill>
        <p:spPr>
          <a:xfrm>
            <a:off x="2393947" y="42864"/>
            <a:ext cx="7807325" cy="6790557"/>
          </a:xfrm>
          <a:prstGeom prst="rect">
            <a:avLst/>
          </a:prstGeom>
        </p:spPr>
      </p:pic>
      <p:sp>
        <p:nvSpPr>
          <p:cNvPr id="7" name="Title 1">
            <a:extLst>
              <a:ext uri="{FF2B5EF4-FFF2-40B4-BE49-F238E27FC236}">
                <a16:creationId xmlns:a16="http://schemas.microsoft.com/office/drawing/2014/main" id="{E879362F-A218-3345-8613-8CFD51FD3E68}"/>
              </a:ext>
            </a:extLst>
          </p:cNvPr>
          <p:cNvSpPr>
            <a:spLocks noGrp="1"/>
          </p:cNvSpPr>
          <p:nvPr>
            <p:ph type="title"/>
          </p:nvPr>
        </p:nvSpPr>
        <p:spPr>
          <a:xfrm>
            <a:off x="6297609" y="6072188"/>
            <a:ext cx="1317629" cy="442914"/>
          </a:xfrm>
        </p:spPr>
        <p:txBody>
          <a:bodyPr>
            <a:normAutofit/>
          </a:bodyPr>
          <a:lstStyle/>
          <a:p>
            <a:pPr algn="ctr"/>
            <a:r>
              <a:rPr lang="en-US" sz="24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Aperture</a:t>
            </a:r>
          </a:p>
        </p:txBody>
      </p:sp>
      <p:sp>
        <p:nvSpPr>
          <p:cNvPr id="9" name="Title 1">
            <a:extLst>
              <a:ext uri="{FF2B5EF4-FFF2-40B4-BE49-F238E27FC236}">
                <a16:creationId xmlns:a16="http://schemas.microsoft.com/office/drawing/2014/main" id="{A0FE47DB-5416-3048-B449-0A6D5F447246}"/>
              </a:ext>
            </a:extLst>
          </p:cNvPr>
          <p:cNvSpPr txBox="1">
            <a:spLocks/>
          </p:cNvSpPr>
          <p:nvPr/>
        </p:nvSpPr>
        <p:spPr>
          <a:xfrm>
            <a:off x="1492244" y="2481263"/>
            <a:ext cx="1317629" cy="442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AOTF</a:t>
            </a:r>
          </a:p>
        </p:txBody>
      </p:sp>
      <p:sp>
        <p:nvSpPr>
          <p:cNvPr id="10" name="Title 1">
            <a:extLst>
              <a:ext uri="{FF2B5EF4-FFF2-40B4-BE49-F238E27FC236}">
                <a16:creationId xmlns:a16="http://schemas.microsoft.com/office/drawing/2014/main" id="{03842F29-3F29-654D-A770-C3C5FFF816B3}"/>
              </a:ext>
            </a:extLst>
          </p:cNvPr>
          <p:cNvSpPr txBox="1">
            <a:spLocks/>
          </p:cNvSpPr>
          <p:nvPr/>
        </p:nvSpPr>
        <p:spPr>
          <a:xfrm>
            <a:off x="2622547" y="1040607"/>
            <a:ext cx="1317629" cy="442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Slit</a:t>
            </a:r>
          </a:p>
        </p:txBody>
      </p:sp>
      <p:sp>
        <p:nvSpPr>
          <p:cNvPr id="11" name="Title 1">
            <a:extLst>
              <a:ext uri="{FF2B5EF4-FFF2-40B4-BE49-F238E27FC236}">
                <a16:creationId xmlns:a16="http://schemas.microsoft.com/office/drawing/2014/main" id="{AF065E79-5138-8E42-94CF-028DCAF16D88}"/>
              </a:ext>
            </a:extLst>
          </p:cNvPr>
          <p:cNvSpPr txBox="1">
            <a:spLocks/>
          </p:cNvSpPr>
          <p:nvPr/>
        </p:nvSpPr>
        <p:spPr>
          <a:xfrm>
            <a:off x="9421013" y="1616869"/>
            <a:ext cx="1560518" cy="8643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Parabolic mirror</a:t>
            </a:r>
          </a:p>
        </p:txBody>
      </p:sp>
      <p:sp>
        <p:nvSpPr>
          <p:cNvPr id="12" name="Title 1">
            <a:extLst>
              <a:ext uri="{FF2B5EF4-FFF2-40B4-BE49-F238E27FC236}">
                <a16:creationId xmlns:a16="http://schemas.microsoft.com/office/drawing/2014/main" id="{11175735-9C77-C246-B955-E67CB30A7543}"/>
              </a:ext>
            </a:extLst>
          </p:cNvPr>
          <p:cNvSpPr txBox="1">
            <a:spLocks/>
          </p:cNvSpPr>
          <p:nvPr/>
        </p:nvSpPr>
        <p:spPr>
          <a:xfrm>
            <a:off x="4737091" y="514350"/>
            <a:ext cx="1560518" cy="3428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0433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GRATING</a:t>
            </a:r>
          </a:p>
        </p:txBody>
      </p:sp>
      <p:sp>
        <p:nvSpPr>
          <p:cNvPr id="13" name="Title 1">
            <a:extLst>
              <a:ext uri="{FF2B5EF4-FFF2-40B4-BE49-F238E27FC236}">
                <a16:creationId xmlns:a16="http://schemas.microsoft.com/office/drawing/2014/main" id="{50E7A8FA-D4EE-D84A-8B94-DB8CD216D514}"/>
              </a:ext>
            </a:extLst>
          </p:cNvPr>
          <p:cNvSpPr txBox="1">
            <a:spLocks/>
          </p:cNvSpPr>
          <p:nvPr/>
        </p:nvSpPr>
        <p:spPr>
          <a:xfrm>
            <a:off x="5773729" y="3257551"/>
            <a:ext cx="1560518" cy="3428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Detector</a:t>
            </a:r>
          </a:p>
        </p:txBody>
      </p:sp>
      <p:sp>
        <p:nvSpPr>
          <p:cNvPr id="6" name="Oval 5">
            <a:extLst>
              <a:ext uri="{FF2B5EF4-FFF2-40B4-BE49-F238E27FC236}">
                <a16:creationId xmlns:a16="http://schemas.microsoft.com/office/drawing/2014/main" id="{6D52CF68-BF4C-2B4F-BD1F-44A9AF2AC1C4}"/>
              </a:ext>
            </a:extLst>
          </p:cNvPr>
          <p:cNvSpPr/>
          <p:nvPr/>
        </p:nvSpPr>
        <p:spPr>
          <a:xfrm>
            <a:off x="8703471" y="2827783"/>
            <a:ext cx="860423" cy="859536"/>
          </a:xfrm>
          <a:prstGeom prst="ellipse">
            <a:avLst/>
          </a:prstGeom>
          <a:gradFill>
            <a:gsLst>
              <a:gs pos="0">
                <a:schemeClr val="accent1">
                  <a:lumMod val="5000"/>
                  <a:lumOff val="95000"/>
                </a:schemeClr>
              </a:gs>
              <a:gs pos="100000">
                <a:schemeClr val="accent2">
                  <a:lumMod val="75000"/>
                </a:schemeClr>
              </a:gs>
            </a:gsLst>
            <a:lin ang="5400000" scaled="1"/>
          </a:gradFill>
          <a:ln>
            <a:gradFill>
              <a:gsLst>
                <a:gs pos="100000">
                  <a:schemeClr val="accent1">
                    <a:lumMod val="5000"/>
                    <a:lumOff val="95000"/>
                  </a:schemeClr>
                </a:gs>
                <a:gs pos="0">
                  <a:schemeClr val="accent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sp>
        <p:nvSpPr>
          <p:cNvPr id="14" name="Oval 13">
            <a:extLst>
              <a:ext uri="{FF2B5EF4-FFF2-40B4-BE49-F238E27FC236}">
                <a16:creationId xmlns:a16="http://schemas.microsoft.com/office/drawing/2014/main" id="{8B279DD9-7A0F-9D44-8484-4DE2D5AE392C}"/>
              </a:ext>
            </a:extLst>
          </p:cNvPr>
          <p:cNvSpPr/>
          <p:nvPr/>
        </p:nvSpPr>
        <p:spPr>
          <a:xfrm>
            <a:off x="1546224" y="832296"/>
            <a:ext cx="860423" cy="859536"/>
          </a:xfrm>
          <a:prstGeom prst="ellipse">
            <a:avLst/>
          </a:prstGeom>
          <a:gradFill>
            <a:gsLst>
              <a:gs pos="0">
                <a:schemeClr val="accent1">
                  <a:lumMod val="5000"/>
                  <a:lumOff val="95000"/>
                </a:schemeClr>
              </a:gs>
              <a:gs pos="100000">
                <a:schemeClr val="accent2">
                  <a:lumMod val="75000"/>
                </a:schemeClr>
              </a:gs>
            </a:gsLst>
            <a:lin ang="5400000" scaled="1"/>
          </a:gradFill>
          <a:ln>
            <a:gradFill>
              <a:gsLst>
                <a:gs pos="100000">
                  <a:schemeClr val="accent1">
                    <a:lumMod val="5000"/>
                    <a:lumOff val="95000"/>
                  </a:schemeClr>
                </a:gs>
                <a:gs pos="0">
                  <a:schemeClr val="accent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2</a:t>
            </a:r>
          </a:p>
        </p:txBody>
      </p:sp>
      <p:sp>
        <p:nvSpPr>
          <p:cNvPr id="15" name="Rectangle 14">
            <a:extLst>
              <a:ext uri="{FF2B5EF4-FFF2-40B4-BE49-F238E27FC236}">
                <a16:creationId xmlns:a16="http://schemas.microsoft.com/office/drawing/2014/main" id="{3C8C8B88-59E0-C641-96DD-5E88F2B038A7}"/>
              </a:ext>
            </a:extLst>
          </p:cNvPr>
          <p:cNvSpPr/>
          <p:nvPr/>
        </p:nvSpPr>
        <p:spPr>
          <a:xfrm>
            <a:off x="3671888" y="1040607"/>
            <a:ext cx="6115050" cy="2802731"/>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B2D670-0A2D-CE4E-B674-F525F7B650A0}"/>
              </a:ext>
            </a:extLst>
          </p:cNvPr>
          <p:cNvSpPr/>
          <p:nvPr/>
        </p:nvSpPr>
        <p:spPr>
          <a:xfrm>
            <a:off x="1343025" y="685800"/>
            <a:ext cx="2218927" cy="1761031"/>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381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EDEC4BCA-AAB0-0344-B139-D6E0623CD350}"/>
                  </a:ext>
                </a:extLst>
              </p:cNvPr>
              <p:cNvSpPr>
                <a:spLocks noGrp="1"/>
              </p:cNvSpPr>
              <p:nvPr>
                <p:ph type="title"/>
              </p:nvPr>
            </p:nvSpPr>
            <p:spPr>
              <a:xfrm>
                <a:off x="1884318" y="0"/>
                <a:ext cx="8423363" cy="1325563"/>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Gaussian amplitudes: </a:t>
                </a:r>
                <a14:m>
                  <m:oMath xmlns:m="http://schemas.openxmlformats.org/officeDocument/2006/math">
                    <m:sSub>
                      <m:sSubPr>
                        <m:ctrlPr>
                          <a:rPr lang="en-US" sz="3600" i="1">
                            <a:solidFill>
                              <a:srgbClr val="FF0000"/>
                            </a:solidFill>
                            <a:latin typeface="Cambria Math" panose="02040503050406030204" pitchFamily="18" charset="0"/>
                            <a:ea typeface="Cambria Math" panose="02040503050406030204" pitchFamily="18" charset="0"/>
                          </a:rPr>
                        </m:ctrlPr>
                      </m:sSubPr>
                      <m:e>
                        <m:r>
                          <a:rPr lang="en-US" sz="3600" i="1">
                            <a:solidFill>
                              <a:srgbClr val="FF0000"/>
                            </a:solidFill>
                            <a:latin typeface="Cambria Math" panose="02040503050406030204" pitchFamily="18" charset="0"/>
                            <a:ea typeface="Cambria Math" panose="02040503050406030204" pitchFamily="18" charset="0"/>
                          </a:rPr>
                          <m:t>𝐴</m:t>
                        </m:r>
                      </m:e>
                      <m:sub>
                        <m:r>
                          <a:rPr lang="en-US" sz="3600" i="1">
                            <a:solidFill>
                              <a:srgbClr val="FF0000"/>
                            </a:solidFill>
                            <a:latin typeface="Cambria Math" panose="02040503050406030204" pitchFamily="18" charset="0"/>
                            <a:ea typeface="Cambria Math" panose="02040503050406030204" pitchFamily="18" charset="0"/>
                          </a:rPr>
                          <m:t>1</m:t>
                        </m:r>
                      </m:sub>
                    </m:sSub>
                  </m:oMath>
                </a14:m>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and </a:t>
                </a:r>
                <a14:m>
                  <m:oMath xmlns:m="http://schemas.openxmlformats.org/officeDocument/2006/math">
                    <m:sSub>
                      <m:sSubPr>
                        <m:ctrlPr>
                          <a:rPr lang="en-US" sz="3600" i="1">
                            <a:solidFill>
                              <a:srgbClr val="C00000"/>
                            </a:solidFill>
                            <a:latin typeface="Cambria Math" panose="02040503050406030204" pitchFamily="18" charset="0"/>
                            <a:ea typeface="Cambria Math" panose="02040503050406030204" pitchFamily="18" charset="0"/>
                          </a:rPr>
                        </m:ctrlPr>
                      </m:sSubPr>
                      <m:e>
                        <m:r>
                          <a:rPr lang="en-US" sz="3600" i="1">
                            <a:solidFill>
                              <a:srgbClr val="C00000"/>
                            </a:solidFill>
                            <a:latin typeface="Cambria Math" panose="02040503050406030204" pitchFamily="18" charset="0"/>
                            <a:ea typeface="Cambria Math" panose="02040503050406030204" pitchFamily="18" charset="0"/>
                          </a:rPr>
                          <m:t>𝐴</m:t>
                        </m:r>
                      </m:e>
                      <m:sub>
                        <m:r>
                          <a:rPr lang="en-US" sz="3600" i="1">
                            <a:solidFill>
                              <a:srgbClr val="C00000"/>
                            </a:solidFill>
                            <a:latin typeface="Cambria Math" panose="02040503050406030204" pitchFamily="18" charset="0"/>
                            <a:ea typeface="Cambria Math" panose="02040503050406030204" pitchFamily="18" charset="0"/>
                          </a:rPr>
                          <m:t>2</m:t>
                        </m:r>
                      </m:sub>
                    </m:sSub>
                  </m:oMath>
                </a14:m>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t>
                </a:r>
              </a:p>
            </p:txBody>
          </p:sp>
        </mc:Choice>
        <mc:Fallback xmlns="">
          <p:sp>
            <p:nvSpPr>
              <p:cNvPr id="5" name="Title 1">
                <a:extLst>
                  <a:ext uri="{FF2B5EF4-FFF2-40B4-BE49-F238E27FC236}">
                    <a16:creationId xmlns:a16="http://schemas.microsoft.com/office/drawing/2014/main" id="{EDEC4BCA-AAB0-0344-B139-D6E0623CD350}"/>
                  </a:ext>
                </a:extLst>
              </p:cNvPr>
              <p:cNvSpPr>
                <a:spLocks noGrp="1" noRot="1" noChangeAspect="1" noMove="1" noResize="1" noEditPoints="1" noAdjustHandles="1" noChangeArrowheads="1" noChangeShapeType="1" noTextEdit="1"/>
              </p:cNvSpPr>
              <p:nvPr>
                <p:ph type="title"/>
              </p:nvPr>
            </p:nvSpPr>
            <p:spPr>
              <a:xfrm>
                <a:off x="1884318" y="0"/>
                <a:ext cx="8423363" cy="1325563"/>
              </a:xfrm>
              <a:blipFill>
                <a:blip r:embed="rId2"/>
                <a:stretch>
                  <a:fillRect/>
                </a:stretch>
              </a:blipFill>
            </p:spPr>
            <p:txBody>
              <a:bodyPr/>
              <a:lstStyle/>
              <a:p>
                <a:r>
                  <a:rPr lang="en-US">
                    <a:noFill/>
                  </a:rPr>
                  <a:t> </a:t>
                </a:r>
              </a:p>
            </p:txBody>
          </p:sp>
        </mc:Fallback>
      </mc:AlternateContent>
      <p:pic>
        <p:nvPicPr>
          <p:cNvPr id="10" name="Picture 9" descr="Chart, line chart&#10;&#10;Description automatically generated">
            <a:extLst>
              <a:ext uri="{FF2B5EF4-FFF2-40B4-BE49-F238E27FC236}">
                <a16:creationId xmlns:a16="http://schemas.microsoft.com/office/drawing/2014/main" id="{ECE4346B-5DCE-A148-9E8E-46E4944FCF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43605" y="1085850"/>
            <a:ext cx="6248395" cy="5033169"/>
          </a:xfrm>
          <a:prstGeom prst="rect">
            <a:avLst/>
          </a:prstGeom>
        </p:spPr>
      </p:pic>
      <p:pic>
        <p:nvPicPr>
          <p:cNvPr id="7" name="Picture 6" descr="Chart&#10;&#10;Description automatically generated">
            <a:extLst>
              <a:ext uri="{FF2B5EF4-FFF2-40B4-BE49-F238E27FC236}">
                <a16:creationId xmlns:a16="http://schemas.microsoft.com/office/drawing/2014/main" id="{083F0691-AA15-304A-BE42-84E0807336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085850"/>
            <a:ext cx="6096000" cy="5033169"/>
          </a:xfrm>
          <a:prstGeom prst="rect">
            <a:avLst/>
          </a:prstGeom>
        </p:spPr>
      </p:pic>
    </p:spTree>
    <p:extLst>
      <p:ext uri="{BB962C8B-B14F-4D97-AF65-F5344CB8AC3E}">
        <p14:creationId xmlns:p14="http://schemas.microsoft.com/office/powerpoint/2010/main" val="3842187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EDEC4BCA-AAB0-0344-B139-D6E0623CD350}"/>
                  </a:ext>
                </a:extLst>
              </p:cNvPr>
              <p:cNvSpPr>
                <a:spLocks noGrp="1"/>
              </p:cNvSpPr>
              <p:nvPr>
                <p:ph type="title"/>
              </p:nvPr>
            </p:nvSpPr>
            <p:spPr>
              <a:xfrm>
                <a:off x="1884318" y="0"/>
                <a:ext cx="8423363" cy="1325563"/>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Gaussian widths: </a:t>
                </a:r>
                <a14:m>
                  <m:oMath xmlns:m="http://schemas.openxmlformats.org/officeDocument/2006/math">
                    <m:sSub>
                      <m:sSubPr>
                        <m:ctrlPr>
                          <a:rPr lang="en-US" sz="3600" i="1" smtClean="0">
                            <a:latin typeface="Cambria Math" panose="02040503050406030204" pitchFamily="18" charset="0"/>
                            <a:ea typeface="Cambria Math" panose="02040503050406030204" pitchFamily="18" charset="0"/>
                          </a:rPr>
                        </m:ctrlPr>
                      </m:sSubPr>
                      <m:e>
                        <m:r>
                          <a:rPr lang="en-US" sz="3600" i="1">
                            <a:solidFill>
                              <a:srgbClr val="00B0F0"/>
                            </a:solidFill>
                            <a:latin typeface="Cambria Math" panose="02040503050406030204" pitchFamily="18" charset="0"/>
                            <a:ea typeface="Cambria Math" panose="02040503050406030204" pitchFamily="18" charset="0"/>
                          </a:rPr>
                          <m:t>𝜎</m:t>
                        </m:r>
                      </m:e>
                      <m:sub>
                        <m:r>
                          <a:rPr lang="en-US" sz="3600" i="1">
                            <a:solidFill>
                              <a:srgbClr val="00B0F0"/>
                            </a:solidFill>
                            <a:latin typeface="Cambria Math" panose="02040503050406030204" pitchFamily="18" charset="0"/>
                            <a:ea typeface="Cambria Math" panose="02040503050406030204" pitchFamily="18" charset="0"/>
                          </a:rPr>
                          <m:t>1</m:t>
                        </m:r>
                      </m:sub>
                    </m:sSub>
                    <m:r>
                      <a:rPr lang="en-US" sz="3600" i="1">
                        <a:latin typeface="Cambria Math" panose="02040503050406030204" pitchFamily="18" charset="0"/>
                        <a:ea typeface="Cambria Math" panose="02040503050406030204" pitchFamily="18" charset="0"/>
                      </a:rPr>
                      <m:t> </m:t>
                    </m:r>
                  </m:oMath>
                </a14:m>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and </a:t>
                </a:r>
                <a14:m>
                  <m:oMath xmlns:m="http://schemas.openxmlformats.org/officeDocument/2006/math">
                    <m:sSub>
                      <m:sSubPr>
                        <m:ctrlPr>
                          <a:rPr lang="en-US" sz="3600" i="1" smtClean="0">
                            <a:latin typeface="Cambria Math" panose="02040503050406030204" pitchFamily="18" charset="0"/>
                            <a:ea typeface="Cambria Math" panose="02040503050406030204" pitchFamily="18" charset="0"/>
                          </a:rPr>
                        </m:ctrlPr>
                      </m:sSubPr>
                      <m:e>
                        <m:r>
                          <a:rPr lang="en-US" sz="3600" i="1">
                            <a:solidFill>
                              <a:srgbClr val="0070C0"/>
                            </a:solidFill>
                            <a:latin typeface="Cambria Math" panose="02040503050406030204" pitchFamily="18" charset="0"/>
                            <a:ea typeface="Cambria Math" panose="02040503050406030204" pitchFamily="18" charset="0"/>
                          </a:rPr>
                          <m:t>𝜎</m:t>
                        </m:r>
                      </m:e>
                      <m:sub>
                        <m:r>
                          <a:rPr lang="en-US" sz="3600" i="1">
                            <a:solidFill>
                              <a:srgbClr val="0070C0"/>
                            </a:solidFill>
                            <a:latin typeface="Cambria Math" panose="02040503050406030204" pitchFamily="18" charset="0"/>
                            <a:ea typeface="Cambria Math" panose="02040503050406030204" pitchFamily="18" charset="0"/>
                          </a:rPr>
                          <m:t>2</m:t>
                        </m:r>
                      </m:sub>
                    </m:sSub>
                  </m:oMath>
                </a14:m>
                <a:endPar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mc:Choice>
        <mc:Fallback xmlns="">
          <p:sp>
            <p:nvSpPr>
              <p:cNvPr id="5" name="Title 1">
                <a:extLst>
                  <a:ext uri="{FF2B5EF4-FFF2-40B4-BE49-F238E27FC236}">
                    <a16:creationId xmlns:a16="http://schemas.microsoft.com/office/drawing/2014/main" id="{EDEC4BCA-AAB0-0344-B139-D6E0623CD350}"/>
                  </a:ext>
                </a:extLst>
              </p:cNvPr>
              <p:cNvSpPr>
                <a:spLocks noGrp="1" noRot="1" noChangeAspect="1" noMove="1" noResize="1" noEditPoints="1" noAdjustHandles="1" noChangeArrowheads="1" noChangeShapeType="1" noTextEdit="1"/>
              </p:cNvSpPr>
              <p:nvPr>
                <p:ph type="title"/>
              </p:nvPr>
            </p:nvSpPr>
            <p:spPr>
              <a:xfrm>
                <a:off x="1884318" y="0"/>
                <a:ext cx="8423363" cy="1325563"/>
              </a:xfrm>
              <a:blipFill>
                <a:blip r:embed="rId3"/>
                <a:stretch>
                  <a:fillRect/>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CE4346B-5DCE-A148-9E8E-46E4944FCF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0164" y="1085850"/>
            <a:ext cx="6020790" cy="5033169"/>
          </a:xfrm>
          <a:prstGeom prst="rect">
            <a:avLst/>
          </a:prstGeom>
        </p:spPr>
      </p:pic>
      <p:pic>
        <p:nvPicPr>
          <p:cNvPr id="7" name="Picture 6">
            <a:extLst>
              <a:ext uri="{FF2B5EF4-FFF2-40B4-BE49-F238E27FC236}">
                <a16:creationId xmlns:a16="http://schemas.microsoft.com/office/drawing/2014/main" id="{083F0691-AA15-304A-BE42-84E0807336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484" y="1085850"/>
            <a:ext cx="6107875" cy="5033169"/>
          </a:xfrm>
          <a:prstGeom prst="rect">
            <a:avLst/>
          </a:prstGeom>
        </p:spPr>
      </p:pic>
    </p:spTree>
    <p:extLst>
      <p:ext uri="{BB962C8B-B14F-4D97-AF65-F5344CB8AC3E}">
        <p14:creationId xmlns:p14="http://schemas.microsoft.com/office/powerpoint/2010/main" val="1898453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EDEC4BCA-AAB0-0344-B139-D6E0623CD350}"/>
                  </a:ext>
                </a:extLst>
              </p:cNvPr>
              <p:cNvSpPr>
                <a:spLocks noGrp="1"/>
              </p:cNvSpPr>
              <p:nvPr>
                <p:ph type="title"/>
              </p:nvPr>
            </p:nvSpPr>
            <p:spPr>
              <a:xfrm>
                <a:off x="1884318" y="0"/>
                <a:ext cx="8423363" cy="1325563"/>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Gaussians’ shift:</a:t>
                </a:r>
                <a14:m>
                  <m:oMath xmlns:m="http://schemas.openxmlformats.org/officeDocument/2006/math">
                    <m:sSub>
                      <m:sSubPr>
                        <m:ctrlPr>
                          <a:rPr lang="en-US" sz="3600" i="1">
                            <a:solidFill>
                              <a:srgbClr val="92D050"/>
                            </a:solidFill>
                            <a:latin typeface="Cambria Math" panose="02040503050406030204" pitchFamily="18" charset="0"/>
                          </a:rPr>
                        </m:ctrlPr>
                      </m:sSubPr>
                      <m:e>
                        <m:r>
                          <a:rPr lang="en-US" sz="3600" b="0" i="1" smtClean="0">
                            <a:solidFill>
                              <a:srgbClr val="92D050"/>
                            </a:solidFill>
                            <a:latin typeface="Cambria Math" panose="02040503050406030204" pitchFamily="18" charset="0"/>
                          </a:rPr>
                          <m:t> </m:t>
                        </m:r>
                        <m:r>
                          <a:rPr lang="en-US" sz="3600" i="1">
                            <a:solidFill>
                              <a:srgbClr val="92D050"/>
                            </a:solidFill>
                            <a:latin typeface="Cambria Math" panose="02040503050406030204" pitchFamily="18" charset="0"/>
                            <a:ea typeface="Cambria Math" panose="02040503050406030204" pitchFamily="18" charset="0"/>
                          </a:rPr>
                          <m:t>𝑏</m:t>
                        </m:r>
                      </m:e>
                      <m:sub>
                        <m:r>
                          <a:rPr lang="en-US" sz="3600" i="1">
                            <a:solidFill>
                              <a:srgbClr val="92D050"/>
                            </a:solidFill>
                            <a:latin typeface="Cambria Math" panose="02040503050406030204" pitchFamily="18" charset="0"/>
                            <a:ea typeface="Cambria Math" panose="02040503050406030204" pitchFamily="18" charset="0"/>
                          </a:rPr>
                          <m:t>1</m:t>
                        </m:r>
                      </m:sub>
                    </m:sSub>
                  </m:oMath>
                </a14:m>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t>
                </a:r>
                <a14:m>
                  <m:oMath xmlns:m="http://schemas.openxmlformats.org/officeDocument/2006/math">
                    <m:sSub>
                      <m:sSubPr>
                        <m:ctrlPr>
                          <a:rPr lang="en-US" sz="3600" i="1" smtClean="0">
                            <a:solidFill>
                              <a:srgbClr val="00B050"/>
                            </a:solidFill>
                            <a:latin typeface="Cambria Math" panose="02040503050406030204" pitchFamily="18" charset="0"/>
                            <a:ea typeface="Cambria Math" panose="02040503050406030204" pitchFamily="18" charset="0"/>
                          </a:rPr>
                        </m:ctrlPr>
                      </m:sSubPr>
                      <m:e>
                        <m:r>
                          <a:rPr lang="en-US" sz="3600" b="0" i="1" smtClean="0">
                            <a:solidFill>
                              <a:srgbClr val="00B050"/>
                            </a:solidFill>
                            <a:latin typeface="Cambria Math" panose="02040503050406030204" pitchFamily="18" charset="0"/>
                            <a:ea typeface="Cambria Math" panose="02040503050406030204" pitchFamily="18" charset="0"/>
                          </a:rPr>
                          <m:t>𝑏</m:t>
                        </m:r>
                      </m:e>
                      <m:sub>
                        <m:r>
                          <a:rPr lang="en-US" sz="3600" i="1">
                            <a:solidFill>
                              <a:srgbClr val="00B050"/>
                            </a:solidFill>
                            <a:latin typeface="Cambria Math" panose="02040503050406030204" pitchFamily="18" charset="0"/>
                            <a:ea typeface="Cambria Math" panose="02040503050406030204" pitchFamily="18" charset="0"/>
                          </a:rPr>
                          <m:t>2</m:t>
                        </m:r>
                      </m:sub>
                    </m:sSub>
                  </m:oMath>
                </a14:m>
                <a:endPar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mc:Choice>
        <mc:Fallback xmlns="">
          <p:sp>
            <p:nvSpPr>
              <p:cNvPr id="5" name="Title 1">
                <a:extLst>
                  <a:ext uri="{FF2B5EF4-FFF2-40B4-BE49-F238E27FC236}">
                    <a16:creationId xmlns:a16="http://schemas.microsoft.com/office/drawing/2014/main" id="{EDEC4BCA-AAB0-0344-B139-D6E0623CD350}"/>
                  </a:ext>
                </a:extLst>
              </p:cNvPr>
              <p:cNvSpPr>
                <a:spLocks noGrp="1" noRot="1" noChangeAspect="1" noMove="1" noResize="1" noEditPoints="1" noAdjustHandles="1" noChangeArrowheads="1" noChangeShapeType="1" noTextEdit="1"/>
              </p:cNvSpPr>
              <p:nvPr>
                <p:ph type="title"/>
              </p:nvPr>
            </p:nvSpPr>
            <p:spPr>
              <a:xfrm>
                <a:off x="1884318" y="0"/>
                <a:ext cx="8423363" cy="1325563"/>
              </a:xfrm>
              <a:blipFill>
                <a:blip r:embed="rId3"/>
                <a:stretch>
                  <a:fillRect/>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AF3BD18C-DC60-114F-86B5-AF5B91BC8D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242" r="8176" b="1068"/>
          <a:stretch/>
        </p:blipFill>
        <p:spPr>
          <a:xfrm>
            <a:off x="2228652" y="898569"/>
            <a:ext cx="7734694" cy="5792622"/>
          </a:xfrm>
          <a:prstGeom prst="rect">
            <a:avLst/>
          </a:prstGeom>
        </p:spPr>
      </p:pic>
    </p:spTree>
    <p:extLst>
      <p:ext uri="{BB962C8B-B14F-4D97-AF65-F5344CB8AC3E}">
        <p14:creationId xmlns:p14="http://schemas.microsoft.com/office/powerpoint/2010/main" val="1166802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40A464-7B4E-3B49-8D80-E6853B9C2A99}"/>
              </a:ext>
            </a:extLst>
          </p:cNvPr>
          <p:cNvSpPr>
            <a:spLocks noGrp="1"/>
          </p:cNvSpPr>
          <p:nvPr>
            <p:ph type="title"/>
          </p:nvPr>
        </p:nvSpPr>
        <p:spPr>
          <a:xfrm>
            <a:off x="1884318" y="2766218"/>
            <a:ext cx="8423363" cy="1325563"/>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2-D images of the solutions</a:t>
            </a:r>
          </a:p>
        </p:txBody>
      </p:sp>
    </p:spTree>
    <p:extLst>
      <p:ext uri="{BB962C8B-B14F-4D97-AF65-F5344CB8AC3E}">
        <p14:creationId xmlns:p14="http://schemas.microsoft.com/office/powerpoint/2010/main" val="1991060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C4C53202-8C73-FC42-9B6E-223163C8F9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44096" y="0"/>
            <a:ext cx="5717184" cy="4154487"/>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4248277C-2D06-5B48-BD53-056DFF9D32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47" y="0"/>
            <a:ext cx="5386332" cy="3938587"/>
          </a:xfrm>
          <a:prstGeom prst="rect">
            <a:avLst/>
          </a:prstGeom>
        </p:spPr>
      </p:pic>
      <p:sp>
        <p:nvSpPr>
          <p:cNvPr id="11" name="TextBox 10">
            <a:extLst>
              <a:ext uri="{FF2B5EF4-FFF2-40B4-BE49-F238E27FC236}">
                <a16:creationId xmlns:a16="http://schemas.microsoft.com/office/drawing/2014/main" id="{9E013590-B2CE-824F-940E-4125CE18B23A}"/>
              </a:ext>
            </a:extLst>
          </p:cNvPr>
          <p:cNvSpPr txBox="1"/>
          <p:nvPr/>
        </p:nvSpPr>
        <p:spPr>
          <a:xfrm>
            <a:off x="3367921" y="332654"/>
            <a:ext cx="1455848" cy="523220"/>
          </a:xfrm>
          <a:prstGeom prst="rect">
            <a:avLst/>
          </a:prstGeom>
          <a:noFill/>
        </p:spPr>
        <p:txBody>
          <a:bodyPr wrap="none" rtlCol="0">
            <a:spAutoFit/>
          </a:bodyPr>
          <a:lstStyle/>
          <a:p>
            <a:r>
              <a:rPr lang="en-US" sz="28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GSFC old</a:t>
            </a:r>
          </a:p>
        </p:txBody>
      </p:sp>
      <p:sp>
        <p:nvSpPr>
          <p:cNvPr id="12" name="TextBox 11">
            <a:extLst>
              <a:ext uri="{FF2B5EF4-FFF2-40B4-BE49-F238E27FC236}">
                <a16:creationId xmlns:a16="http://schemas.microsoft.com/office/drawing/2014/main" id="{EB363642-A36D-9D48-A58C-860C79583E81}"/>
              </a:ext>
            </a:extLst>
          </p:cNvPr>
          <p:cNvSpPr txBox="1"/>
          <p:nvPr/>
        </p:nvSpPr>
        <p:spPr>
          <a:xfrm>
            <a:off x="7158471" y="349911"/>
            <a:ext cx="1616148" cy="523220"/>
          </a:xfrm>
          <a:prstGeom prst="rect">
            <a:avLst/>
          </a:prstGeom>
          <a:noFill/>
        </p:spPr>
        <p:txBody>
          <a:bodyPr wrap="none" rtlCol="0">
            <a:spAutoFit/>
          </a:bodyPr>
          <a:lstStyle/>
          <a:p>
            <a:r>
              <a:rPr lang="en-US" sz="28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GSFC new</a:t>
            </a:r>
          </a:p>
        </p:txBody>
      </p:sp>
      <p:pic>
        <p:nvPicPr>
          <p:cNvPr id="15" name="Picture 14" descr="A picture containing graphical user interface&#10;&#10;Description automatically generated">
            <a:extLst>
              <a:ext uri="{FF2B5EF4-FFF2-40B4-BE49-F238E27FC236}">
                <a16:creationId xmlns:a16="http://schemas.microsoft.com/office/drawing/2014/main" id="{E9F2C419-224C-C640-9E7E-EA4ED0427E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0825" y="2874079"/>
            <a:ext cx="5560455" cy="3983921"/>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80990073-9E68-7346-A6D4-23FEF7BC19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247" y="2874081"/>
            <a:ext cx="5386332" cy="3983920"/>
          </a:xfrm>
          <a:prstGeom prst="rect">
            <a:avLst/>
          </a:prstGeom>
        </p:spPr>
      </p:pic>
      <p:sp>
        <p:nvSpPr>
          <p:cNvPr id="13" name="TextBox 12">
            <a:extLst>
              <a:ext uri="{FF2B5EF4-FFF2-40B4-BE49-F238E27FC236}">
                <a16:creationId xmlns:a16="http://schemas.microsoft.com/office/drawing/2014/main" id="{C130968F-24C4-FB4F-B08A-B3EB340ADABF}"/>
              </a:ext>
            </a:extLst>
          </p:cNvPr>
          <p:cNvSpPr txBox="1"/>
          <p:nvPr/>
        </p:nvSpPr>
        <p:spPr>
          <a:xfrm>
            <a:off x="3950107" y="5926016"/>
            <a:ext cx="878767" cy="523220"/>
          </a:xfrm>
          <a:prstGeom prst="rect">
            <a:avLst/>
          </a:prstGeom>
          <a:noFill/>
        </p:spPr>
        <p:txBody>
          <a:bodyPr wrap="none" rtlCol="0">
            <a:spAutoFit/>
          </a:bodyPr>
          <a:lstStyle/>
          <a:p>
            <a:r>
              <a:rPr lang="en-US" sz="28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BIRA</a:t>
            </a:r>
          </a:p>
        </p:txBody>
      </p:sp>
      <p:sp>
        <p:nvSpPr>
          <p:cNvPr id="16" name="TextBox 15">
            <a:extLst>
              <a:ext uri="{FF2B5EF4-FFF2-40B4-BE49-F238E27FC236}">
                <a16:creationId xmlns:a16="http://schemas.microsoft.com/office/drawing/2014/main" id="{9D3D9D53-0FAC-F945-A381-42CAC8613F3C}"/>
              </a:ext>
            </a:extLst>
          </p:cNvPr>
          <p:cNvSpPr txBox="1"/>
          <p:nvPr/>
        </p:nvSpPr>
        <p:spPr>
          <a:xfrm>
            <a:off x="7274335" y="5939991"/>
            <a:ext cx="678391" cy="523220"/>
          </a:xfrm>
          <a:prstGeom prst="rect">
            <a:avLst/>
          </a:prstGeom>
          <a:noFill/>
        </p:spPr>
        <p:txBody>
          <a:bodyPr wrap="none" rtlCol="0">
            <a:spAutoFit/>
          </a:bodyPr>
          <a:lstStyle/>
          <a:p>
            <a:r>
              <a:rPr lang="en-US" sz="28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IAA</a:t>
            </a:r>
          </a:p>
        </p:txBody>
      </p:sp>
    </p:spTree>
    <p:extLst>
      <p:ext uri="{BB962C8B-B14F-4D97-AF65-F5344CB8AC3E}">
        <p14:creationId xmlns:p14="http://schemas.microsoft.com/office/powerpoint/2010/main" val="351039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40A464-7B4E-3B49-8D80-E6853B9C2A99}"/>
              </a:ext>
            </a:extLst>
          </p:cNvPr>
          <p:cNvSpPr>
            <a:spLocks noGrp="1"/>
          </p:cNvSpPr>
          <p:nvPr>
            <p:ph type="title"/>
          </p:nvPr>
        </p:nvSpPr>
        <p:spPr>
          <a:xfrm>
            <a:off x="1884318" y="2766218"/>
            <a:ext cx="8423363" cy="1325563"/>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Method to derive the ILS: self-correlation</a:t>
            </a:r>
          </a:p>
        </p:txBody>
      </p:sp>
    </p:spTree>
    <p:extLst>
      <p:ext uri="{BB962C8B-B14F-4D97-AF65-F5344CB8AC3E}">
        <p14:creationId xmlns:p14="http://schemas.microsoft.com/office/powerpoint/2010/main" val="54393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40A464-7B4E-3B49-8D80-E6853B9C2A99}"/>
              </a:ext>
            </a:extLst>
          </p:cNvPr>
          <p:cNvSpPr>
            <a:spLocks noGrp="1"/>
          </p:cNvSpPr>
          <p:nvPr>
            <p:ph type="title"/>
          </p:nvPr>
        </p:nvSpPr>
        <p:spPr>
          <a:xfrm>
            <a:off x="1456756" y="2766218"/>
            <a:ext cx="9278487" cy="1325563"/>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Comparison between fits using different solutions</a:t>
            </a:r>
          </a:p>
        </p:txBody>
      </p:sp>
    </p:spTree>
    <p:extLst>
      <p:ext uri="{BB962C8B-B14F-4D97-AF65-F5344CB8AC3E}">
        <p14:creationId xmlns:p14="http://schemas.microsoft.com/office/powerpoint/2010/main" val="1060437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CC03329-85FA-4F4A-BDB1-C4C7016053A6}"/>
              </a:ext>
            </a:extLst>
          </p:cNvPr>
          <p:cNvSpPr>
            <a:spLocks noGrp="1"/>
          </p:cNvSpPr>
          <p:nvPr>
            <p:ph type="title"/>
          </p:nvPr>
        </p:nvSpPr>
        <p:spPr>
          <a:xfrm>
            <a:off x="0" y="1"/>
            <a:ext cx="10414660" cy="788168"/>
          </a:xfrm>
        </p:spPr>
        <p:txBody>
          <a:bodyPr>
            <a:normAutofit/>
          </a:bodyPr>
          <a:lstStyle/>
          <a:p>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Order 165:</a:t>
            </a:r>
            <a:r>
              <a:rPr lang="en-US" sz="36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spectra between 65 and 160 km fit</a:t>
            </a:r>
            <a:endParaRPr lang="en-US" sz="36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7" name="Title 1">
            <a:extLst>
              <a:ext uri="{FF2B5EF4-FFF2-40B4-BE49-F238E27FC236}">
                <a16:creationId xmlns:a16="http://schemas.microsoft.com/office/drawing/2014/main" id="{66958032-D7DA-964C-8705-94B0345C75D7}"/>
              </a:ext>
            </a:extLst>
          </p:cNvPr>
          <p:cNvSpPr txBox="1">
            <a:spLocks/>
          </p:cNvSpPr>
          <p:nvPr/>
        </p:nvSpPr>
        <p:spPr>
          <a:xfrm>
            <a:off x="116680" y="1772120"/>
            <a:ext cx="11958639" cy="38428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To test the different solutions, we have created a Python code that collects them into a module, which is then used to convolve high-res radiances generated by PSG. The Python code also uses the AOTF solution as provided by Geronimo in the new update.</a:t>
            </a:r>
          </a:p>
          <a:p>
            <a:pPr marL="342900" indent="-342900">
              <a:buFont typeface="Arial" panose="020B0604020202020204" pitchFamily="34" charset="0"/>
              <a:buChar char="•"/>
            </a:pPr>
            <a:endPar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342900" indent="-342900">
              <a:buFont typeface="Arial" panose="020B0604020202020204" pitchFamily="34" charset="0"/>
              <a:buChar char="•"/>
            </a:pP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The code fits spectra from order 165, bin 3 from a full scan with all the ILS solutions and compares both retrieved CO</a:t>
            </a:r>
            <a:r>
              <a:rPr lang="en-US" sz="2400" b="1" baseline="-2500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scaler (</a:t>
            </a:r>
            <a:r>
              <a:rPr lang="en-US" sz="2400" b="1" dirty="0" err="1">
                <a:latin typeface="Helvetica Neue Condensed" panose="02000503000000020004" pitchFamily="2" charset="0"/>
                <a:ea typeface="Helvetica Neue Condensed" panose="02000503000000020004" pitchFamily="2" charset="0"/>
                <a:cs typeface="Helvetica Neue Condensed" panose="02000503000000020004" pitchFamily="2" charset="0"/>
              </a:rPr>
              <a:t>w.r.t.</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GEM) and the chi-square.</a:t>
            </a:r>
          </a:p>
          <a:p>
            <a:pPr marL="342900" indent="-342900">
              <a:buFont typeface="Arial" panose="020B0604020202020204" pitchFamily="34" charset="0"/>
              <a:buChar char="•"/>
            </a:pPr>
            <a:endPar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342900" indent="-342900">
              <a:buFont typeface="Arial" panose="020B0604020202020204" pitchFamily="34" charset="0"/>
              <a:buChar char="•"/>
            </a:pP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This is a way to directly compare the quality of the solutions with the data, and to iterate to further refine the ILS parameterization. It is also a way to understand how many parameters we effectively need to produce a meaningful ILS solution.</a:t>
            </a:r>
          </a:p>
          <a:p>
            <a:pPr marL="342900" indent="-342900">
              <a:buFont typeface="Arial" panose="020B0604020202020204" pitchFamily="34" charset="0"/>
              <a:buChar char="•"/>
            </a:pPr>
            <a:endPar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280950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5FF56F36-3470-C54E-B2B3-03667845A0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9200" y="0"/>
            <a:ext cx="9753599" cy="6858000"/>
          </a:xfrm>
          <a:prstGeom prst="rect">
            <a:avLst/>
          </a:prstGeom>
        </p:spPr>
      </p:pic>
      <p:sp>
        <p:nvSpPr>
          <p:cNvPr id="10" name="Title 1">
            <a:extLst>
              <a:ext uri="{FF2B5EF4-FFF2-40B4-BE49-F238E27FC236}">
                <a16:creationId xmlns:a16="http://schemas.microsoft.com/office/drawing/2014/main" id="{52EC9B49-956D-B340-9725-FBB13B1D9CBF}"/>
              </a:ext>
            </a:extLst>
          </p:cNvPr>
          <p:cNvSpPr>
            <a:spLocks noGrp="1"/>
          </p:cNvSpPr>
          <p:nvPr>
            <p:ph type="title"/>
          </p:nvPr>
        </p:nvSpPr>
        <p:spPr>
          <a:xfrm rot="16200000">
            <a:off x="-1389447" y="3034915"/>
            <a:ext cx="4429125" cy="788168"/>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 = 67 km</a:t>
            </a:r>
            <a:endParaRPr lang="en-US" sz="36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1255495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F56F36-3470-C54E-B2B3-03667845A0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78"/>
          <a:stretch/>
        </p:blipFill>
        <p:spPr>
          <a:xfrm>
            <a:off x="1219200" y="5"/>
            <a:ext cx="9753599" cy="6858001"/>
          </a:xfrm>
          <a:prstGeom prst="rect">
            <a:avLst/>
          </a:prstGeom>
        </p:spPr>
      </p:pic>
      <p:sp>
        <p:nvSpPr>
          <p:cNvPr id="10" name="Title 1">
            <a:extLst>
              <a:ext uri="{FF2B5EF4-FFF2-40B4-BE49-F238E27FC236}">
                <a16:creationId xmlns:a16="http://schemas.microsoft.com/office/drawing/2014/main" id="{52EC9B49-956D-B340-9725-FBB13B1D9CBF}"/>
              </a:ext>
            </a:extLst>
          </p:cNvPr>
          <p:cNvSpPr>
            <a:spLocks noGrp="1"/>
          </p:cNvSpPr>
          <p:nvPr>
            <p:ph type="title"/>
          </p:nvPr>
        </p:nvSpPr>
        <p:spPr>
          <a:xfrm rot="16200000">
            <a:off x="-1389447" y="3034915"/>
            <a:ext cx="4429125" cy="788168"/>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 = 85 km</a:t>
            </a:r>
            <a:endParaRPr lang="en-US" sz="36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792883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F56F36-3470-C54E-B2B3-03667845A0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59"/>
          <a:stretch/>
        </p:blipFill>
        <p:spPr>
          <a:xfrm>
            <a:off x="1219200" y="14292"/>
            <a:ext cx="9753599" cy="6772276"/>
          </a:xfrm>
          <a:prstGeom prst="rect">
            <a:avLst/>
          </a:prstGeom>
        </p:spPr>
      </p:pic>
      <p:sp>
        <p:nvSpPr>
          <p:cNvPr id="10" name="Title 1">
            <a:extLst>
              <a:ext uri="{FF2B5EF4-FFF2-40B4-BE49-F238E27FC236}">
                <a16:creationId xmlns:a16="http://schemas.microsoft.com/office/drawing/2014/main" id="{52EC9B49-956D-B340-9725-FBB13B1D9CBF}"/>
              </a:ext>
            </a:extLst>
          </p:cNvPr>
          <p:cNvSpPr>
            <a:spLocks noGrp="1"/>
          </p:cNvSpPr>
          <p:nvPr>
            <p:ph type="title"/>
          </p:nvPr>
        </p:nvSpPr>
        <p:spPr>
          <a:xfrm rot="16200000">
            <a:off x="-1389447" y="3034915"/>
            <a:ext cx="4429125" cy="788168"/>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 = 103 km</a:t>
            </a:r>
            <a:endParaRPr lang="en-US" sz="36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908162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F56F36-3470-C54E-B2B3-03667845A0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0"/>
          <a:stretch/>
        </p:blipFill>
        <p:spPr>
          <a:xfrm>
            <a:off x="1219200" y="28580"/>
            <a:ext cx="9753599" cy="6815138"/>
          </a:xfrm>
          <a:prstGeom prst="rect">
            <a:avLst/>
          </a:prstGeom>
        </p:spPr>
      </p:pic>
      <p:sp>
        <p:nvSpPr>
          <p:cNvPr id="10" name="Title 1">
            <a:extLst>
              <a:ext uri="{FF2B5EF4-FFF2-40B4-BE49-F238E27FC236}">
                <a16:creationId xmlns:a16="http://schemas.microsoft.com/office/drawing/2014/main" id="{52EC9B49-956D-B340-9725-FBB13B1D9CBF}"/>
              </a:ext>
            </a:extLst>
          </p:cNvPr>
          <p:cNvSpPr>
            <a:spLocks noGrp="1"/>
          </p:cNvSpPr>
          <p:nvPr>
            <p:ph type="title"/>
          </p:nvPr>
        </p:nvSpPr>
        <p:spPr>
          <a:xfrm rot="16200000">
            <a:off x="-1389447" y="3034915"/>
            <a:ext cx="4429125" cy="788168"/>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 = 113 km</a:t>
            </a:r>
            <a:endParaRPr lang="en-US" sz="36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2333952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F56F36-3470-C54E-B2B3-03667845A0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1"/>
          <a:stretch/>
        </p:blipFill>
        <p:spPr>
          <a:xfrm>
            <a:off x="1219200" y="28581"/>
            <a:ext cx="9753599" cy="6772275"/>
          </a:xfrm>
          <a:prstGeom prst="rect">
            <a:avLst/>
          </a:prstGeom>
        </p:spPr>
      </p:pic>
      <p:sp>
        <p:nvSpPr>
          <p:cNvPr id="10" name="Title 1">
            <a:extLst>
              <a:ext uri="{FF2B5EF4-FFF2-40B4-BE49-F238E27FC236}">
                <a16:creationId xmlns:a16="http://schemas.microsoft.com/office/drawing/2014/main" id="{52EC9B49-956D-B340-9725-FBB13B1D9CBF}"/>
              </a:ext>
            </a:extLst>
          </p:cNvPr>
          <p:cNvSpPr>
            <a:spLocks noGrp="1"/>
          </p:cNvSpPr>
          <p:nvPr>
            <p:ph type="title"/>
          </p:nvPr>
        </p:nvSpPr>
        <p:spPr>
          <a:xfrm rot="16200000">
            <a:off x="-1389447" y="3034915"/>
            <a:ext cx="4429125" cy="788168"/>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 = 131 km</a:t>
            </a:r>
            <a:endParaRPr lang="en-US" sz="36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423573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F56F36-3470-C54E-B2B3-03667845A0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59"/>
          <a:stretch/>
        </p:blipFill>
        <p:spPr>
          <a:xfrm>
            <a:off x="1219200" y="4"/>
            <a:ext cx="9753599" cy="6829426"/>
          </a:xfrm>
          <a:prstGeom prst="rect">
            <a:avLst/>
          </a:prstGeom>
        </p:spPr>
      </p:pic>
      <p:sp>
        <p:nvSpPr>
          <p:cNvPr id="10" name="Title 1">
            <a:extLst>
              <a:ext uri="{FF2B5EF4-FFF2-40B4-BE49-F238E27FC236}">
                <a16:creationId xmlns:a16="http://schemas.microsoft.com/office/drawing/2014/main" id="{52EC9B49-956D-B340-9725-FBB13B1D9CBF}"/>
              </a:ext>
            </a:extLst>
          </p:cNvPr>
          <p:cNvSpPr>
            <a:spLocks noGrp="1"/>
          </p:cNvSpPr>
          <p:nvPr>
            <p:ph type="title"/>
          </p:nvPr>
        </p:nvSpPr>
        <p:spPr>
          <a:xfrm rot="16200000">
            <a:off x="-1389447" y="3034915"/>
            <a:ext cx="4429125" cy="788168"/>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 = 141 km</a:t>
            </a:r>
            <a:endParaRPr lang="en-US" sz="36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903275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F56F36-3470-C54E-B2B3-03667845A0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59"/>
          <a:stretch/>
        </p:blipFill>
        <p:spPr>
          <a:xfrm>
            <a:off x="1219200" y="2"/>
            <a:ext cx="9753599" cy="6829426"/>
          </a:xfrm>
          <a:prstGeom prst="rect">
            <a:avLst/>
          </a:prstGeom>
        </p:spPr>
      </p:pic>
      <p:sp>
        <p:nvSpPr>
          <p:cNvPr id="10" name="Title 1">
            <a:extLst>
              <a:ext uri="{FF2B5EF4-FFF2-40B4-BE49-F238E27FC236}">
                <a16:creationId xmlns:a16="http://schemas.microsoft.com/office/drawing/2014/main" id="{52EC9B49-956D-B340-9725-FBB13B1D9CBF}"/>
              </a:ext>
            </a:extLst>
          </p:cNvPr>
          <p:cNvSpPr>
            <a:spLocks noGrp="1"/>
          </p:cNvSpPr>
          <p:nvPr>
            <p:ph type="title"/>
          </p:nvPr>
        </p:nvSpPr>
        <p:spPr>
          <a:xfrm rot="16200000">
            <a:off x="-1389447" y="3034915"/>
            <a:ext cx="4429125" cy="788168"/>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 = 160 km</a:t>
            </a:r>
            <a:endParaRPr lang="en-US" sz="36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1481573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CC2AAA5A-617E-B945-A8DC-8A11395317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8152356" cy="6858000"/>
          </a:xfrm>
          <a:prstGeom prst="rect">
            <a:avLst/>
          </a:prstGeom>
        </p:spPr>
      </p:pic>
      <p:sp>
        <p:nvSpPr>
          <p:cNvPr id="7" name="Title 1">
            <a:extLst>
              <a:ext uri="{FF2B5EF4-FFF2-40B4-BE49-F238E27FC236}">
                <a16:creationId xmlns:a16="http://schemas.microsoft.com/office/drawing/2014/main" id="{024838AE-E6A9-4E49-952B-1D655B86F485}"/>
              </a:ext>
            </a:extLst>
          </p:cNvPr>
          <p:cNvSpPr txBox="1">
            <a:spLocks/>
          </p:cNvSpPr>
          <p:nvPr/>
        </p:nvSpPr>
        <p:spPr>
          <a:xfrm>
            <a:off x="7946231" y="514822"/>
            <a:ext cx="4026694" cy="3186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All the solutions look consistent, with differences only in the CO</a:t>
            </a:r>
            <a:r>
              <a:rPr lang="en-US" sz="2400" b="1" baseline="-2500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scaler around 100 km (lines start to </a:t>
            </a:r>
          </a:p>
          <a:p>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“de-saturate” and ILS is critical)</a:t>
            </a:r>
          </a:p>
        </p:txBody>
      </p:sp>
      <p:sp>
        <p:nvSpPr>
          <p:cNvPr id="9" name="Title 1">
            <a:extLst>
              <a:ext uri="{FF2B5EF4-FFF2-40B4-BE49-F238E27FC236}">
                <a16:creationId xmlns:a16="http://schemas.microsoft.com/office/drawing/2014/main" id="{39D0E5A8-E569-5A40-88EA-232E893361D1}"/>
              </a:ext>
            </a:extLst>
          </p:cNvPr>
          <p:cNvSpPr txBox="1">
            <a:spLocks/>
          </p:cNvSpPr>
          <p:nvPr/>
        </p:nvSpPr>
        <p:spPr>
          <a:xfrm>
            <a:off x="6371850" y="443382"/>
            <a:ext cx="1780506" cy="281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BIRA</a:t>
            </a:r>
          </a:p>
          <a:p>
            <a:r>
              <a:rPr lang="en-US" sz="2400" b="1" dirty="0">
                <a:solidFill>
                  <a:srgbClr val="FFC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IAA</a:t>
            </a:r>
          </a:p>
          <a:p>
            <a:r>
              <a:rPr lang="en-US" sz="2400" b="1" dirty="0">
                <a:solidFill>
                  <a:srgbClr val="00B05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GSFC-old</a:t>
            </a:r>
            <a:b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2400" b="1" dirty="0">
                <a:solidFill>
                  <a:srgbClr val="0433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GSFC-new</a:t>
            </a:r>
          </a:p>
          <a:p>
            <a:endPar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342900" indent="-342900">
              <a:buFont typeface="Arial" panose="020B0604020202020204" pitchFamily="34" charset="0"/>
              <a:buChar char="•"/>
            </a:pPr>
            <a:endPar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10" name="Title 1">
            <a:extLst>
              <a:ext uri="{FF2B5EF4-FFF2-40B4-BE49-F238E27FC236}">
                <a16:creationId xmlns:a16="http://schemas.microsoft.com/office/drawing/2014/main" id="{7770394B-9CA2-7445-837F-C6C1C79C6BD2}"/>
              </a:ext>
            </a:extLst>
          </p:cNvPr>
          <p:cNvSpPr txBox="1">
            <a:spLocks/>
          </p:cNvSpPr>
          <p:nvPr/>
        </p:nvSpPr>
        <p:spPr>
          <a:xfrm>
            <a:off x="770775" y="443382"/>
            <a:ext cx="1780506" cy="281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BIRA</a:t>
            </a:r>
          </a:p>
          <a:p>
            <a:r>
              <a:rPr lang="en-US" sz="2400" b="1" dirty="0">
                <a:solidFill>
                  <a:srgbClr val="FFC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IAA</a:t>
            </a:r>
          </a:p>
          <a:p>
            <a:r>
              <a:rPr lang="en-US" sz="2400" b="1" dirty="0">
                <a:solidFill>
                  <a:srgbClr val="00B05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GSFC-old</a:t>
            </a:r>
            <a:b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2400" b="1" dirty="0">
                <a:solidFill>
                  <a:srgbClr val="0433FF"/>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GSFC-new</a:t>
            </a:r>
          </a:p>
          <a:p>
            <a:endPar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342900" indent="-342900">
              <a:buFont typeface="Arial" panose="020B0604020202020204" pitchFamily="34" charset="0"/>
              <a:buChar char="•"/>
            </a:pPr>
            <a:endPar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2850681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1E94692-66D0-B449-AF84-8BA5DEDEFB4E}"/>
              </a:ext>
            </a:extLst>
          </p:cNvPr>
          <p:cNvSpPr>
            <a:spLocks noGrp="1"/>
          </p:cNvSpPr>
          <p:nvPr>
            <p:ph type="title"/>
          </p:nvPr>
        </p:nvSpPr>
        <p:spPr>
          <a:xfrm>
            <a:off x="154378" y="0"/>
            <a:ext cx="8277101" cy="1325563"/>
          </a:xfrm>
        </p:spPr>
        <p:txBody>
          <a:bodyPr>
            <a:normAutofit/>
          </a:bodyPr>
          <a:lstStyle/>
          <a:p>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Method to derive the ILS: self-correlation</a:t>
            </a:r>
          </a:p>
        </p:txBody>
      </p:sp>
      <p:sp>
        <p:nvSpPr>
          <p:cNvPr id="9" name="Title 1">
            <a:extLst>
              <a:ext uri="{FF2B5EF4-FFF2-40B4-BE49-F238E27FC236}">
                <a16:creationId xmlns:a16="http://schemas.microsoft.com/office/drawing/2014/main" id="{D3BD7C76-9B7A-BE43-B237-10FCE4C4DB03}"/>
              </a:ext>
            </a:extLst>
          </p:cNvPr>
          <p:cNvSpPr txBox="1">
            <a:spLocks/>
          </p:cNvSpPr>
          <p:nvPr/>
        </p:nvSpPr>
        <p:spPr>
          <a:xfrm>
            <a:off x="71249" y="1343495"/>
            <a:ext cx="11958639" cy="23853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This technique uses the intrinsic information content of the spectrum </a:t>
            </a:r>
            <a:r>
              <a:rPr lang="en-US" sz="2400" b="1" i="1" dirty="0">
                <a:latin typeface="Cambria Math" panose="02040503050406030204" pitchFamily="18" charset="0"/>
                <a:ea typeface="Cambria Math" panose="02040503050406030204" pitchFamily="18" charset="0"/>
                <a:cs typeface="HELVETICA NEUE CONDENSED" panose="02000503000000020004" pitchFamily="2" charset="0"/>
              </a:rPr>
              <a:t>y(x)</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in a completely agnostic way, i.e. not assuming any a-priori </a:t>
            </a:r>
            <a:r>
              <a:rPr lang="en-US" sz="2400" b="1" dirty="0" err="1">
                <a:latin typeface="Helvetica Neue Condensed" panose="02000503000000020004" pitchFamily="2" charset="0"/>
                <a:ea typeface="Helvetica Neue Condensed" panose="02000503000000020004" pitchFamily="2" charset="0"/>
                <a:cs typeface="Helvetica Neue Condensed" panose="02000503000000020004" pitchFamily="2" charset="0"/>
              </a:rPr>
              <a:t>lineshape</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functional form, nor any hypothesis about how well isolated lines are.</a:t>
            </a:r>
          </a:p>
          <a:p>
            <a:pPr marL="342900" indent="-342900">
              <a:buFont typeface="Arial" panose="020B0604020202020204" pitchFamily="34" charset="0"/>
              <a:buChar char="•"/>
            </a:pPr>
            <a:endPar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342900" indent="-342900">
              <a:buFont typeface="Arial" panose="020B0604020202020204" pitchFamily="34" charset="0"/>
              <a:buChar char="•"/>
            </a:pP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The method relies only on a good high-resolution model </a:t>
            </a:r>
            <a:r>
              <a:rPr lang="en-US" sz="2400" b="1" i="1" dirty="0">
                <a:latin typeface="Cambria Math" panose="02040503050406030204" pitchFamily="18" charset="0"/>
                <a:ea typeface="Cambria Math" panose="02040503050406030204" pitchFamily="18" charset="0"/>
                <a:cs typeface="Helvetica Neue Condensed" panose="02000503000000020004" pitchFamily="2" charset="0"/>
              </a:rPr>
              <a:t>R(x)</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for the signal, which must include a reliable model for the AOTF in order to include all visible lines.</a:t>
            </a:r>
          </a:p>
          <a:p>
            <a:pPr marL="342900" indent="-342900">
              <a:buFont typeface="Arial" panose="020B0604020202020204" pitchFamily="34" charset="0"/>
              <a:buChar char="•"/>
            </a:pPr>
            <a:endPar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3E65A71-5541-514C-91AE-B0C35220BA3C}"/>
                  </a:ext>
                </a:extLst>
              </p:cNvPr>
              <p:cNvSpPr txBox="1"/>
              <p:nvPr/>
            </p:nvSpPr>
            <p:spPr>
              <a:xfrm>
                <a:off x="2313709" y="3823854"/>
                <a:ext cx="7564581" cy="11912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𝐼𝐿𝑆</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ea typeface="Cambria Math" panose="02040503050406030204" pitchFamily="18" charset="0"/>
                        </a:rPr>
                        <m:t>≅</m:t>
                      </m:r>
                      <m:nary>
                        <m:naryPr>
                          <m:limLoc m:val="undOvr"/>
                          <m:ctrlPr>
                            <a:rPr lang="en-US" sz="2400" b="0" i="1" smtClean="0">
                              <a:latin typeface="Cambria Math" panose="02040503050406030204" pitchFamily="18" charset="0"/>
                              <a:ea typeface="Cambria Math" panose="02040503050406030204" pitchFamily="18" charset="0"/>
                            </a:rPr>
                          </m:ctrlPr>
                        </m:naryPr>
                        <m:sub>
                          <m:r>
                            <m:rPr>
                              <m:brk m:alnAt="24"/>
                            </m:rP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m:t>
                          </m:r>
                        </m:sub>
                        <m:sup>
                          <m:r>
                            <a:rPr lang="en-US" sz="2400" b="0" i="1" smtClean="0">
                              <a:latin typeface="Cambria Math" panose="02040503050406030204" pitchFamily="18" charset="0"/>
                              <a:ea typeface="Cambria Math" panose="02040503050406030204" pitchFamily="18" charset="0"/>
                            </a:rPr>
                            <m:t>+∞</m:t>
                          </m:r>
                        </m:sup>
                        <m:e>
                          <m:r>
                            <a:rPr lang="en-US" sz="2400" b="0" i="1" smtClean="0">
                              <a:latin typeface="Cambria Math" panose="02040503050406030204" pitchFamily="18" charset="0"/>
                              <a:ea typeface="Cambria Math" panose="02040503050406030204" pitchFamily="18" charset="0"/>
                            </a:rPr>
                            <m:t>𝑦</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𝛿</m:t>
                              </m:r>
                            </m:e>
                          </m:d>
                          <m:r>
                            <a:rPr lang="en-US" sz="2400" b="0" i="1" smtClean="0">
                              <a:latin typeface="Cambria Math" panose="02040503050406030204" pitchFamily="18" charset="0"/>
                              <a:ea typeface="Cambria Math" panose="02040503050406030204" pitchFamily="18" charset="0"/>
                            </a:rPr>
                            <m:t>𝑅</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𝑥</m:t>
                              </m:r>
                            </m:e>
                          </m:d>
                          <m:r>
                            <a:rPr lang="en-US" sz="2400" b="0" i="1" smtClean="0">
                              <a:latin typeface="Cambria Math" panose="02040503050406030204" pitchFamily="18" charset="0"/>
                              <a:ea typeface="Cambria Math" panose="02040503050406030204" pitchFamily="18" charset="0"/>
                            </a:rPr>
                            <m:t>𝑑</m:t>
                          </m:r>
                          <m:r>
                            <a:rPr lang="en-US" sz="2400" b="0" i="1" smtClean="0">
                              <a:latin typeface="Cambria Math" panose="02040503050406030204" pitchFamily="18" charset="0"/>
                              <a:ea typeface="Cambria Math" panose="02040503050406030204" pitchFamily="18" charset="0"/>
                            </a:rPr>
                            <m:t>𝛿</m:t>
                          </m:r>
                          <m:r>
                            <a:rPr lang="en-US" sz="2400" b="0" i="1" smtClean="0">
                              <a:latin typeface="Cambria Math" panose="02040503050406030204" pitchFamily="18" charset="0"/>
                              <a:ea typeface="Cambria Math" panose="02040503050406030204" pitchFamily="18" charset="0"/>
                            </a:rPr>
                            <m:t>≅</m:t>
                          </m:r>
                          <m:nary>
                            <m:naryPr>
                              <m:chr m:val="∑"/>
                              <m:ctrlPr>
                                <a:rPr lang="en-US" sz="2400" b="0" i="1" smtClean="0">
                                  <a:latin typeface="Cambria Math" panose="02040503050406030204" pitchFamily="18" charset="0"/>
                                  <a:ea typeface="Cambria Math" panose="02040503050406030204" pitchFamily="18" charset="0"/>
                                </a:rPr>
                              </m:ctrlPr>
                            </m:naryPr>
                            <m:sub>
                              <m:r>
                                <m:rPr>
                                  <m:brk m:alnAt="23"/>
                                </m:rPr>
                                <a:rPr lang="en-US" sz="2400" b="0" i="1" smtClean="0">
                                  <a:latin typeface="Cambria Math" panose="02040503050406030204" pitchFamily="18" charset="0"/>
                                  <a:ea typeface="Cambria Math" panose="02040503050406030204" pitchFamily="18" charset="0"/>
                                </a:rPr>
                                <m:t>𝑖</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𝑛</m:t>
                              </m:r>
                              <m:r>
                                <a:rPr lang="en-US" sz="2400" b="0" i="1" smtClean="0">
                                  <a:latin typeface="Cambria Math" panose="02040503050406030204" pitchFamily="18" charset="0"/>
                                  <a:ea typeface="Cambria Math" panose="02040503050406030204" pitchFamily="18" charset="0"/>
                                </a:rPr>
                                <m:t>𝜎</m:t>
                              </m:r>
                            </m:sub>
                            <m:sup>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𝑛</m:t>
                              </m:r>
                              <m:r>
                                <a:rPr lang="en-US" sz="2400" b="0" i="1" smtClean="0">
                                  <a:latin typeface="Cambria Math" panose="02040503050406030204" pitchFamily="18" charset="0"/>
                                  <a:ea typeface="Cambria Math" panose="02040503050406030204" pitchFamily="18" charset="0"/>
                                </a:rPr>
                                <m:t>𝜎</m:t>
                              </m:r>
                            </m:sup>
                            <m:e>
                              <m:r>
                                <a:rPr lang="en-US" sz="2400" b="0" i="1" smtClean="0">
                                  <a:latin typeface="Cambria Math" panose="02040503050406030204" pitchFamily="18" charset="0"/>
                                  <a:ea typeface="Cambria Math" panose="02040503050406030204" pitchFamily="18" charset="0"/>
                                </a:rPr>
                                <m:t>𝑦</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𝑖</m:t>
                                  </m:r>
                                </m:e>
                              </m:d>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𝑅</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m:t>
                              </m:r>
                            </m:e>
                          </m:nary>
                        </m:e>
                      </m:nary>
                    </m:oMath>
                  </m:oMathPara>
                </a14:m>
                <a:endParaRPr lang="en-US" sz="2400" dirty="0"/>
              </a:p>
            </p:txBody>
          </p:sp>
        </mc:Choice>
        <mc:Fallback xmlns="">
          <p:sp>
            <p:nvSpPr>
              <p:cNvPr id="4" name="TextBox 3">
                <a:extLst>
                  <a:ext uri="{FF2B5EF4-FFF2-40B4-BE49-F238E27FC236}">
                    <a16:creationId xmlns:a16="http://schemas.microsoft.com/office/drawing/2014/main" id="{83E65A71-5541-514C-91AE-B0C35220BA3C}"/>
                  </a:ext>
                </a:extLst>
              </p:cNvPr>
              <p:cNvSpPr txBox="1">
                <a:spLocks noRot="1" noChangeAspect="1" noMove="1" noResize="1" noEditPoints="1" noAdjustHandles="1" noChangeArrowheads="1" noChangeShapeType="1" noTextEdit="1"/>
              </p:cNvSpPr>
              <p:nvPr/>
            </p:nvSpPr>
            <p:spPr>
              <a:xfrm>
                <a:off x="2313709" y="3823854"/>
                <a:ext cx="7564581" cy="1191288"/>
              </a:xfrm>
              <a:prstGeom prst="rect">
                <a:avLst/>
              </a:prstGeom>
              <a:blipFill>
                <a:blip r:embed="rId2"/>
                <a:stretch>
                  <a:fillRect t="-111458" b="-168750"/>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CE856AE0-2C56-3A4C-972B-5764932C7F2D}"/>
              </a:ext>
            </a:extLst>
          </p:cNvPr>
          <p:cNvSpPr txBox="1">
            <a:spLocks/>
          </p:cNvSpPr>
          <p:nvPr/>
        </p:nvSpPr>
        <p:spPr>
          <a:xfrm>
            <a:off x="71249" y="5314406"/>
            <a:ext cx="11958639" cy="11912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If the ILS varies locally within the spectrum, the ILS can be calculated on narrow spectral interval. However, this will introduce more noise, so in deriving the ILS a trade-off needs to be established.</a:t>
            </a:r>
          </a:p>
        </p:txBody>
      </p:sp>
    </p:spTree>
    <p:extLst>
      <p:ext uri="{BB962C8B-B14F-4D97-AF65-F5344CB8AC3E}">
        <p14:creationId xmlns:p14="http://schemas.microsoft.com/office/powerpoint/2010/main" val="2429343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40A464-7B4E-3B49-8D80-E6853B9C2A99}"/>
              </a:ext>
            </a:extLst>
          </p:cNvPr>
          <p:cNvSpPr>
            <a:spLocks noGrp="1"/>
          </p:cNvSpPr>
          <p:nvPr>
            <p:ph type="title"/>
          </p:nvPr>
        </p:nvSpPr>
        <p:spPr>
          <a:xfrm>
            <a:off x="1456756" y="2766218"/>
            <a:ext cx="9278487" cy="1325563"/>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Overall recipe</a:t>
            </a:r>
          </a:p>
        </p:txBody>
      </p:sp>
    </p:spTree>
    <p:extLst>
      <p:ext uri="{BB962C8B-B14F-4D97-AF65-F5344CB8AC3E}">
        <p14:creationId xmlns:p14="http://schemas.microsoft.com/office/powerpoint/2010/main" val="356057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7681BE-1E2C-D343-A136-CC8F6121346A}"/>
              </a:ext>
            </a:extLst>
          </p:cNvPr>
          <p:cNvSpPr txBox="1">
            <a:spLocks/>
          </p:cNvSpPr>
          <p:nvPr/>
        </p:nvSpPr>
        <p:spPr>
          <a:xfrm>
            <a:off x="116680" y="1534620"/>
            <a:ext cx="11958639" cy="38428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Using the same methodology for all the orders, we have first derived for each of them the </a:t>
            </a:r>
            <a:r>
              <a:rPr lang="en-US" sz="2400" b="1" dirty="0">
                <a:solidFill>
                  <a:srgbClr val="0070C0"/>
                </a:solidFill>
                <a:latin typeface="Symbol" pitchFamily="2" charset="2"/>
                <a:ea typeface="Helvetica Neue Condensed" panose="02000503000000020004" pitchFamily="2" charset="0"/>
                <a:cs typeface="Helvetica Neue Condensed" panose="02000503000000020004" pitchFamily="2" charset="0"/>
              </a:rPr>
              <a:t>s</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en-US" sz="2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a:t>
            </a:r>
            <a:r>
              <a:rPr lang="en-US" sz="2400" b="1" baseline="-25000"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2</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and the polynomial shift of the two gaussians.</a:t>
            </a:r>
          </a:p>
          <a:p>
            <a:endPar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342900" indent="-342900">
              <a:buFont typeface="Arial" panose="020B0604020202020204" pitchFamily="34" charset="0"/>
              <a:buChar char="•"/>
            </a:pPr>
            <a:endPar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342900" indent="-342900">
              <a:buFont typeface="Arial" panose="020B0604020202020204" pitchFamily="34" charset="0"/>
              <a:buChar char="•"/>
            </a:pP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Then we fit the average polynomial shift and derive its final expression. The </a:t>
            </a:r>
            <a:r>
              <a:rPr lang="en-US" sz="2400" b="1" dirty="0">
                <a:solidFill>
                  <a:srgbClr val="0070C0"/>
                </a:solidFill>
                <a:latin typeface="Symbol" pitchFamily="2" charset="2"/>
                <a:ea typeface="Helvetica Neue Condensed" panose="02000503000000020004" pitchFamily="2" charset="0"/>
                <a:cs typeface="Helvetica Neue Condensed" panose="02000503000000020004" pitchFamily="2" charset="0"/>
              </a:rPr>
              <a:t>s</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en-US" sz="2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a:t>
            </a:r>
            <a:r>
              <a:rPr lang="en-US" sz="2400" b="1" baseline="-25000"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2</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are constant across the orders and calculated as the average of the values obtained by each order. We could not identify any specific trend of these parameters with diffraction order (more on that in a few slides).</a:t>
            </a:r>
          </a:p>
        </p:txBody>
      </p:sp>
    </p:spTree>
    <p:extLst>
      <p:ext uri="{BB962C8B-B14F-4D97-AF65-F5344CB8AC3E}">
        <p14:creationId xmlns:p14="http://schemas.microsoft.com/office/powerpoint/2010/main" val="3579497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645773-9DB6-3444-AE88-AE3211A33AF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21708" y="744517"/>
            <a:ext cx="9867979" cy="5692345"/>
          </a:xfrm>
          <a:prstGeom prst="rect">
            <a:avLst/>
          </a:prstGeom>
        </p:spPr>
      </p:pic>
      <mc:AlternateContent xmlns:mc="http://schemas.openxmlformats.org/markup-compatibility/2006" xmlns:a14="http://schemas.microsoft.com/office/drawing/2010/main">
        <mc:Choice Requires="a14">
          <p:sp>
            <p:nvSpPr>
              <p:cNvPr id="7" name="Title 1">
                <a:extLst>
                  <a:ext uri="{FF2B5EF4-FFF2-40B4-BE49-F238E27FC236}">
                    <a16:creationId xmlns:a16="http://schemas.microsoft.com/office/drawing/2014/main" id="{5DFC2005-B608-7C41-9AA5-4184252C1FA9}"/>
                  </a:ext>
                </a:extLst>
              </p:cNvPr>
              <p:cNvSpPr>
                <a:spLocks noGrp="1"/>
              </p:cNvSpPr>
              <p:nvPr>
                <p:ph type="title"/>
              </p:nvPr>
            </p:nvSpPr>
            <p:spPr>
              <a:xfrm>
                <a:off x="1884318" y="0"/>
                <a:ext cx="8423363" cy="1325563"/>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Gaussians’ shift:</a:t>
                </a:r>
                <a14:m>
                  <m:oMath xmlns:m="http://schemas.openxmlformats.org/officeDocument/2006/math">
                    <m:sSub>
                      <m:sSubPr>
                        <m:ctrlPr>
                          <a:rPr lang="en-US" sz="3600" i="1">
                            <a:solidFill>
                              <a:srgbClr val="92D050"/>
                            </a:solidFill>
                            <a:latin typeface="Cambria Math" panose="02040503050406030204" pitchFamily="18" charset="0"/>
                          </a:rPr>
                        </m:ctrlPr>
                      </m:sSubPr>
                      <m:e>
                        <m:r>
                          <a:rPr lang="en-US" sz="3600" b="0" i="1" smtClean="0">
                            <a:solidFill>
                              <a:srgbClr val="92D050"/>
                            </a:solidFill>
                            <a:latin typeface="Cambria Math" panose="02040503050406030204" pitchFamily="18" charset="0"/>
                          </a:rPr>
                          <m:t> </m:t>
                        </m:r>
                        <m:r>
                          <a:rPr lang="en-US" sz="3600" i="1">
                            <a:solidFill>
                              <a:srgbClr val="92D050"/>
                            </a:solidFill>
                            <a:latin typeface="Cambria Math" panose="02040503050406030204" pitchFamily="18" charset="0"/>
                            <a:ea typeface="Cambria Math" panose="02040503050406030204" pitchFamily="18" charset="0"/>
                          </a:rPr>
                          <m:t>𝑏</m:t>
                        </m:r>
                      </m:e>
                      <m:sub>
                        <m:r>
                          <a:rPr lang="en-US" sz="3600" i="1">
                            <a:solidFill>
                              <a:srgbClr val="92D050"/>
                            </a:solidFill>
                            <a:latin typeface="Cambria Math" panose="02040503050406030204" pitchFamily="18" charset="0"/>
                            <a:ea typeface="Cambria Math" panose="02040503050406030204" pitchFamily="18" charset="0"/>
                          </a:rPr>
                          <m:t>1</m:t>
                        </m:r>
                      </m:sub>
                    </m:sSub>
                  </m:oMath>
                </a14:m>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t>
                </a:r>
                <a14:m>
                  <m:oMath xmlns:m="http://schemas.openxmlformats.org/officeDocument/2006/math">
                    <m:sSub>
                      <m:sSubPr>
                        <m:ctrlPr>
                          <a:rPr lang="en-US" sz="3600" i="1" smtClean="0">
                            <a:solidFill>
                              <a:srgbClr val="00B050"/>
                            </a:solidFill>
                            <a:latin typeface="Cambria Math" panose="02040503050406030204" pitchFamily="18" charset="0"/>
                            <a:ea typeface="Cambria Math" panose="02040503050406030204" pitchFamily="18" charset="0"/>
                          </a:rPr>
                        </m:ctrlPr>
                      </m:sSubPr>
                      <m:e>
                        <m:r>
                          <a:rPr lang="en-US" sz="3600" b="0" i="1" smtClean="0">
                            <a:solidFill>
                              <a:srgbClr val="00B050"/>
                            </a:solidFill>
                            <a:latin typeface="Cambria Math" panose="02040503050406030204" pitchFamily="18" charset="0"/>
                            <a:ea typeface="Cambria Math" panose="02040503050406030204" pitchFamily="18" charset="0"/>
                          </a:rPr>
                          <m:t>𝑏</m:t>
                        </m:r>
                      </m:e>
                      <m:sub>
                        <m:r>
                          <a:rPr lang="en-US" sz="3600" i="1">
                            <a:solidFill>
                              <a:srgbClr val="00B050"/>
                            </a:solidFill>
                            <a:latin typeface="Cambria Math" panose="02040503050406030204" pitchFamily="18" charset="0"/>
                            <a:ea typeface="Cambria Math" panose="02040503050406030204" pitchFamily="18" charset="0"/>
                          </a:rPr>
                          <m:t>2</m:t>
                        </m:r>
                      </m:sub>
                    </m:sSub>
                  </m:oMath>
                </a14:m>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for several orders</a:t>
                </a:r>
              </a:p>
            </p:txBody>
          </p:sp>
        </mc:Choice>
        <mc:Fallback xmlns="">
          <p:sp>
            <p:nvSpPr>
              <p:cNvPr id="7" name="Title 1">
                <a:extLst>
                  <a:ext uri="{FF2B5EF4-FFF2-40B4-BE49-F238E27FC236}">
                    <a16:creationId xmlns:a16="http://schemas.microsoft.com/office/drawing/2014/main" id="{5DFC2005-B608-7C41-9AA5-4184252C1FA9}"/>
                  </a:ext>
                </a:extLst>
              </p:cNvPr>
              <p:cNvSpPr>
                <a:spLocks noGrp="1" noRot="1" noChangeAspect="1" noMove="1" noResize="1" noEditPoints="1" noAdjustHandles="1" noChangeArrowheads="1" noChangeShapeType="1" noTextEdit="1"/>
              </p:cNvSpPr>
              <p:nvPr>
                <p:ph type="title"/>
              </p:nvPr>
            </p:nvSpPr>
            <p:spPr>
              <a:xfrm>
                <a:off x="1884318" y="0"/>
                <a:ext cx="8423363" cy="1325563"/>
              </a:xfrm>
              <a:blipFill>
                <a:blip r:embed="rId4"/>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15868EEF-C7B9-2B46-A91A-845EB7AC8E4F}"/>
              </a:ext>
            </a:extLst>
          </p:cNvPr>
          <p:cNvSpPr/>
          <p:nvPr/>
        </p:nvSpPr>
        <p:spPr>
          <a:xfrm>
            <a:off x="4829455" y="6312831"/>
            <a:ext cx="2533087" cy="461665"/>
          </a:xfrm>
          <a:prstGeom prst="rect">
            <a:avLst/>
          </a:prstGeom>
        </p:spPr>
        <p:txBody>
          <a:bodyPr wrap="square">
            <a:spAutoFit/>
          </a:bodyPr>
          <a:lstStyle/>
          <a:p>
            <a:pPr algn="ct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Pixel number</a:t>
            </a:r>
            <a:endParaRPr lang="en-US" sz="2400" dirty="0"/>
          </a:p>
        </p:txBody>
      </p:sp>
      <p:sp>
        <p:nvSpPr>
          <p:cNvPr id="9" name="Rectangle 8">
            <a:extLst>
              <a:ext uri="{FF2B5EF4-FFF2-40B4-BE49-F238E27FC236}">
                <a16:creationId xmlns:a16="http://schemas.microsoft.com/office/drawing/2014/main" id="{7B656C88-D64C-584D-81FC-05D08AB0E74A}"/>
              </a:ext>
            </a:extLst>
          </p:cNvPr>
          <p:cNvSpPr/>
          <p:nvPr/>
        </p:nvSpPr>
        <p:spPr>
          <a:xfrm rot="16200000">
            <a:off x="-1442696" y="3198167"/>
            <a:ext cx="4067142" cy="461665"/>
          </a:xfrm>
          <a:prstGeom prst="rect">
            <a:avLst/>
          </a:prstGeom>
        </p:spPr>
        <p:txBody>
          <a:bodyPr wrap="square">
            <a:spAutoFit/>
          </a:bodyPr>
          <a:lstStyle/>
          <a:p>
            <a:pPr algn="ct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Wavenumber </a:t>
            </a:r>
            <a:r>
              <a:rPr lang="en-US" sz="2400" b="1" dirty="0">
                <a:latin typeface="Cambria Math" panose="02040503050406030204" pitchFamily="18" charset="0"/>
                <a:ea typeface="Cambria Math" panose="02040503050406030204" pitchFamily="18" charset="0"/>
                <a:cs typeface="Helvetica Neue Condensed" panose="02000503000000020004" pitchFamily="2" charset="0"/>
              </a:rPr>
              <a:t>x</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3700/</a:t>
            </a:r>
            <a:r>
              <a:rPr lang="en-US" sz="2400" b="1" dirty="0" err="1">
                <a:latin typeface="Helvetica Neue Condensed" panose="02000503000000020004" pitchFamily="2" charset="0"/>
                <a:ea typeface="Helvetica Neue Condensed" panose="02000503000000020004" pitchFamily="2" charset="0"/>
                <a:cs typeface="Helvetica Neue Condensed" panose="02000503000000020004" pitchFamily="2" charset="0"/>
              </a:rPr>
              <a:t>v</a:t>
            </a:r>
            <a:r>
              <a:rPr lang="en-US" sz="2400" b="1" baseline="-25000" dirty="0" err="1">
                <a:latin typeface="Helvetica Neue Condensed" panose="02000503000000020004" pitchFamily="2" charset="0"/>
                <a:ea typeface="Helvetica Neue Condensed" panose="02000503000000020004" pitchFamily="2" charset="0"/>
                <a:cs typeface="Helvetica Neue Condensed" panose="02000503000000020004" pitchFamily="2" charset="0"/>
              </a:rPr>
              <a:t>cent</a:t>
            </a:r>
            <a:endParaRPr lang="en-US" sz="2400" baseline="-25000" dirty="0"/>
          </a:p>
        </p:txBody>
      </p:sp>
    </p:spTree>
    <p:extLst>
      <p:ext uri="{BB962C8B-B14F-4D97-AF65-F5344CB8AC3E}">
        <p14:creationId xmlns:p14="http://schemas.microsoft.com/office/powerpoint/2010/main" val="3936166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7E9B73-502B-7A4A-9D7F-CD4C90AA64E7}"/>
              </a:ext>
            </a:extLst>
          </p:cNvPr>
          <p:cNvPicPr>
            <a:picLocks noChangeAspect="1"/>
          </p:cNvPicPr>
          <p:nvPr/>
        </p:nvPicPr>
        <p:blipFill>
          <a:blip r:embed="rId2"/>
          <a:stretch>
            <a:fillRect/>
          </a:stretch>
        </p:blipFill>
        <p:spPr>
          <a:xfrm>
            <a:off x="1916843" y="2193064"/>
            <a:ext cx="8358312" cy="4179156"/>
          </a:xfrm>
          <a:prstGeom prst="rect">
            <a:avLst/>
          </a:prstGeom>
        </p:spPr>
      </p:pic>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F69379A4-5E7D-DA45-85DE-CF6965C63E86}"/>
                  </a:ext>
                </a:extLst>
              </p:cNvPr>
              <p:cNvSpPr>
                <a:spLocks noGrp="1"/>
              </p:cNvSpPr>
              <p:nvPr>
                <p:ph type="title"/>
              </p:nvPr>
            </p:nvSpPr>
            <p:spPr>
              <a:xfrm>
                <a:off x="653143" y="0"/>
                <a:ext cx="10901547" cy="1325563"/>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Is there </a:t>
                </a:r>
                <a:r>
                  <a:rPr lang="en-US" sz="3600" b="1" dirty="0">
                    <a:solidFill>
                      <a:srgbClr val="00B0F0"/>
                    </a:solidFill>
                    <a:latin typeface="Symbol" pitchFamily="2" charset="2"/>
                    <a:ea typeface="Helvetica Neue Condensed" panose="02000503000000020004" pitchFamily="2" charset="0"/>
                    <a:cs typeface="Helvetica Neue Condensed" panose="02000503000000020004" pitchFamily="2" charset="0"/>
                  </a:rPr>
                  <a:t>s</a:t>
                </a: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and/or </a:t>
                </a:r>
                <a14:m>
                  <m:oMath xmlns:m="http://schemas.openxmlformats.org/officeDocument/2006/math">
                    <m:sSub>
                      <m:sSubPr>
                        <m:ctrlPr>
                          <a:rPr lang="en-US" sz="3600" i="1">
                            <a:solidFill>
                              <a:srgbClr val="C00000"/>
                            </a:solidFill>
                            <a:latin typeface="Cambria Math" panose="02040503050406030204" pitchFamily="18" charset="0"/>
                            <a:ea typeface="Cambria Math" panose="02040503050406030204" pitchFamily="18" charset="0"/>
                          </a:rPr>
                        </m:ctrlPr>
                      </m:sSubPr>
                      <m:e>
                        <m:r>
                          <a:rPr lang="en-US" sz="3600" i="1">
                            <a:solidFill>
                              <a:srgbClr val="C00000"/>
                            </a:solidFill>
                            <a:latin typeface="Cambria Math" panose="02040503050406030204" pitchFamily="18" charset="0"/>
                            <a:ea typeface="Cambria Math" panose="02040503050406030204" pitchFamily="18" charset="0"/>
                          </a:rPr>
                          <m:t>𝐴</m:t>
                        </m:r>
                      </m:e>
                      <m:sub>
                        <m:r>
                          <a:rPr lang="en-US" sz="3600" i="1">
                            <a:solidFill>
                              <a:srgbClr val="C00000"/>
                            </a:solidFill>
                            <a:latin typeface="Cambria Math" panose="02040503050406030204" pitchFamily="18" charset="0"/>
                            <a:ea typeface="Cambria Math" panose="02040503050406030204" pitchFamily="18" charset="0"/>
                          </a:rPr>
                          <m:t>2</m:t>
                        </m:r>
                      </m:sub>
                    </m:sSub>
                  </m:oMath>
                </a14:m>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variability across orders and pixels?</a:t>
                </a:r>
              </a:p>
            </p:txBody>
          </p:sp>
        </mc:Choice>
        <mc:Fallback xmlns="">
          <p:sp>
            <p:nvSpPr>
              <p:cNvPr id="5" name="Title 1">
                <a:extLst>
                  <a:ext uri="{FF2B5EF4-FFF2-40B4-BE49-F238E27FC236}">
                    <a16:creationId xmlns:a16="http://schemas.microsoft.com/office/drawing/2014/main" id="{F69379A4-5E7D-DA45-85DE-CF6965C63E86}"/>
                  </a:ext>
                </a:extLst>
              </p:cNvPr>
              <p:cNvSpPr>
                <a:spLocks noGrp="1" noRot="1" noChangeAspect="1" noMove="1" noResize="1" noEditPoints="1" noAdjustHandles="1" noChangeArrowheads="1" noChangeShapeType="1" noTextEdit="1"/>
              </p:cNvSpPr>
              <p:nvPr>
                <p:ph type="title"/>
              </p:nvPr>
            </p:nvSpPr>
            <p:spPr>
              <a:xfrm>
                <a:off x="653143" y="0"/>
                <a:ext cx="10901547" cy="1325563"/>
              </a:xfrm>
              <a:blipFill>
                <a:blip r:embed="rId3"/>
                <a:stretch>
                  <a:fillRect l="-116" r="-116"/>
                </a:stretch>
              </a:blipFill>
            </p:spPr>
            <p:txBody>
              <a:bodyPr/>
              <a:lstStyle/>
              <a:p>
                <a:r>
                  <a:rPr lang="en-US">
                    <a:noFill/>
                  </a:rPr>
                  <a:t> </a:t>
                </a:r>
              </a:p>
            </p:txBody>
          </p:sp>
        </mc:Fallback>
      </mc:AlternateContent>
      <p:sp>
        <p:nvSpPr>
          <p:cNvPr id="6" name="Title 1">
            <a:extLst>
              <a:ext uri="{FF2B5EF4-FFF2-40B4-BE49-F238E27FC236}">
                <a16:creationId xmlns:a16="http://schemas.microsoft.com/office/drawing/2014/main" id="{ECE2897E-E43B-984A-994B-AD73436573AD}"/>
              </a:ext>
            </a:extLst>
          </p:cNvPr>
          <p:cNvSpPr txBox="1">
            <a:spLocks/>
          </p:cNvSpPr>
          <p:nvPr/>
        </p:nvSpPr>
        <p:spPr>
          <a:xfrm>
            <a:off x="116680" y="956804"/>
            <a:ext cx="11958639" cy="160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Cross-correlation is not able to provide solid constraints on these two parameters, which are better constrained by searching for the best fit quality, varying them.</a:t>
            </a:r>
          </a:p>
          <a:p>
            <a:endPar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342900" indent="-342900">
              <a:buFont typeface="Arial" panose="020B0604020202020204" pitchFamily="34" charset="0"/>
              <a:buChar char="•"/>
            </a:pP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For each order, we do the fitting of data at non-saturated altitudes for several values of</a:t>
            </a:r>
            <a:r>
              <a:rPr lang="en-US" sz="2400" b="1" dirty="0">
                <a:solidFill>
                  <a:srgbClr val="0070C0"/>
                </a:solidFill>
                <a:latin typeface="Symbol" pitchFamily="2" charset="2"/>
                <a:ea typeface="Helvetica Neue Condensed" panose="02000503000000020004" pitchFamily="2" charset="0"/>
                <a:cs typeface="Helvetica Neue Condensed" panose="02000503000000020004" pitchFamily="2" charset="0"/>
              </a:rPr>
              <a:t> s</a:t>
            </a:r>
            <a:r>
              <a:rPr lang="en-US" sz="2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and</a:t>
            </a:r>
            <a:r>
              <a:rPr lang="en-US" sz="2400" b="1" dirty="0">
                <a:solidFill>
                  <a:srgbClr val="0070C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en-US" sz="2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a:t>
            </a:r>
            <a:r>
              <a:rPr lang="en-US" sz="2400" b="1" baseline="-25000"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2</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t>
            </a:r>
            <a:r>
              <a:rPr lang="en-US" sz="2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 </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which allows to see if there is any variability with order and pixel.</a:t>
            </a:r>
          </a:p>
        </p:txBody>
      </p:sp>
      <p:sp>
        <p:nvSpPr>
          <p:cNvPr id="9" name="Rectangle 8">
            <a:extLst>
              <a:ext uri="{FF2B5EF4-FFF2-40B4-BE49-F238E27FC236}">
                <a16:creationId xmlns:a16="http://schemas.microsoft.com/office/drawing/2014/main" id="{B97D9D10-533F-5746-8B24-A24E959C4A86}"/>
              </a:ext>
            </a:extLst>
          </p:cNvPr>
          <p:cNvSpPr/>
          <p:nvPr/>
        </p:nvSpPr>
        <p:spPr>
          <a:xfrm>
            <a:off x="4469158" y="6141387"/>
            <a:ext cx="3269516" cy="461665"/>
          </a:xfrm>
          <a:prstGeom prst="rect">
            <a:avLst/>
          </a:prstGeom>
        </p:spPr>
        <p:txBody>
          <a:bodyPr wrap="square">
            <a:spAutoFit/>
          </a:bodyPr>
          <a:lstStyle/>
          <a:p>
            <a:pPr algn="ct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Resolving power (~</a:t>
            </a:r>
            <a:r>
              <a:rPr lang="en-US" sz="2400" b="1" dirty="0">
                <a:solidFill>
                  <a:srgbClr val="0070C0"/>
                </a:solidFill>
                <a:latin typeface="Symbol" pitchFamily="2" charset="2"/>
                <a:ea typeface="Helvetica Neue Condensed" panose="02000503000000020004" pitchFamily="2" charset="0"/>
                <a:cs typeface="Helvetica Neue Condensed" panose="02000503000000020004" pitchFamily="2" charset="0"/>
              </a:rPr>
              <a:t> s</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t>
            </a:r>
          </a:p>
        </p:txBody>
      </p:sp>
      <p:sp>
        <p:nvSpPr>
          <p:cNvPr id="10" name="Rectangle 9">
            <a:extLst>
              <a:ext uri="{FF2B5EF4-FFF2-40B4-BE49-F238E27FC236}">
                <a16:creationId xmlns:a16="http://schemas.microsoft.com/office/drawing/2014/main" id="{0B19CA1C-C1FD-4845-903C-06F0BB41B34B}"/>
              </a:ext>
            </a:extLst>
          </p:cNvPr>
          <p:cNvSpPr/>
          <p:nvPr/>
        </p:nvSpPr>
        <p:spPr>
          <a:xfrm rot="16200000">
            <a:off x="650299" y="3922600"/>
            <a:ext cx="2533087" cy="461665"/>
          </a:xfrm>
          <a:prstGeom prst="rect">
            <a:avLst/>
          </a:prstGeom>
        </p:spPr>
        <p:txBody>
          <a:bodyPr wrap="square">
            <a:spAutoFit/>
          </a:bodyPr>
          <a:lstStyle/>
          <a:p>
            <a:pPr algn="ct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Amplitude </a:t>
            </a:r>
            <a:r>
              <a:rPr lang="en-US" sz="2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a:t>
            </a:r>
            <a:r>
              <a:rPr lang="en-US" sz="2400" b="1" baseline="-25000"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2</a:t>
            </a: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t>
            </a:r>
            <a:endParaRPr lang="en-US" sz="2400" dirty="0"/>
          </a:p>
        </p:txBody>
      </p:sp>
      <p:sp>
        <p:nvSpPr>
          <p:cNvPr id="11" name="Rectangle 10">
            <a:extLst>
              <a:ext uri="{FF2B5EF4-FFF2-40B4-BE49-F238E27FC236}">
                <a16:creationId xmlns:a16="http://schemas.microsoft.com/office/drawing/2014/main" id="{782AFF55-B135-F44E-943E-5D1DA4EA0B63}"/>
              </a:ext>
            </a:extLst>
          </p:cNvPr>
          <p:cNvSpPr/>
          <p:nvPr/>
        </p:nvSpPr>
        <p:spPr>
          <a:xfrm rot="16200000">
            <a:off x="9047051" y="3864580"/>
            <a:ext cx="3814949" cy="1200329"/>
          </a:xfrm>
          <a:prstGeom prst="rect">
            <a:avLst/>
          </a:prstGeom>
        </p:spPr>
        <p:txBody>
          <a:bodyPr wrap="square">
            <a:sp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Example: order 165, H=131 km</a:t>
            </a:r>
            <a:endParaRPr lang="en-US" sz="3600" dirty="0"/>
          </a:p>
        </p:txBody>
      </p:sp>
      <p:sp>
        <p:nvSpPr>
          <p:cNvPr id="12" name="Rectangle 11">
            <a:extLst>
              <a:ext uri="{FF2B5EF4-FFF2-40B4-BE49-F238E27FC236}">
                <a16:creationId xmlns:a16="http://schemas.microsoft.com/office/drawing/2014/main" id="{00561A1D-1581-DF4C-BF53-A5C16F30D859}"/>
              </a:ext>
            </a:extLst>
          </p:cNvPr>
          <p:cNvSpPr/>
          <p:nvPr/>
        </p:nvSpPr>
        <p:spPr>
          <a:xfrm>
            <a:off x="3467595" y="2571558"/>
            <a:ext cx="914400" cy="87173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914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F8793E-E17A-1849-A563-83E16C7A4F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691" b="4232"/>
          <a:stretch/>
        </p:blipFill>
        <p:spPr>
          <a:xfrm>
            <a:off x="0" y="3502270"/>
            <a:ext cx="7620011" cy="3355736"/>
          </a:xfrm>
          <a:prstGeom prst="rect">
            <a:avLst/>
          </a:prstGeom>
        </p:spPr>
      </p:pic>
      <p:pic>
        <p:nvPicPr>
          <p:cNvPr id="5" name="Picture 4">
            <a:extLst>
              <a:ext uri="{FF2B5EF4-FFF2-40B4-BE49-F238E27FC236}">
                <a16:creationId xmlns:a16="http://schemas.microsoft.com/office/drawing/2014/main" id="{36191FC1-78EC-6D43-BFF5-14C56A366F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154" b="3847"/>
          <a:stretch/>
        </p:blipFill>
        <p:spPr>
          <a:xfrm>
            <a:off x="0" y="-6"/>
            <a:ext cx="7620011" cy="3429006"/>
          </a:xfrm>
          <a:prstGeom prst="rect">
            <a:avLst/>
          </a:prstGeom>
        </p:spPr>
      </p:pic>
      <p:sp>
        <p:nvSpPr>
          <p:cNvPr id="9" name="Rectangle 8">
            <a:extLst>
              <a:ext uri="{FF2B5EF4-FFF2-40B4-BE49-F238E27FC236}">
                <a16:creationId xmlns:a16="http://schemas.microsoft.com/office/drawing/2014/main" id="{7747421A-CFF3-724D-9504-72EAFC0E289F}"/>
              </a:ext>
            </a:extLst>
          </p:cNvPr>
          <p:cNvSpPr/>
          <p:nvPr/>
        </p:nvSpPr>
        <p:spPr>
          <a:xfrm>
            <a:off x="8201027" y="0"/>
            <a:ext cx="3976885" cy="1200329"/>
          </a:xfrm>
          <a:prstGeom prst="rect">
            <a:avLst/>
          </a:prstGeom>
        </p:spPr>
        <p:txBody>
          <a:bodyPr wrap="square">
            <a:spAutoFit/>
          </a:bodyPr>
          <a:lstStyle/>
          <a:p>
            <a:pPr algn="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Example: order 165, H=131 km</a:t>
            </a:r>
            <a:endParaRPr lang="en-US" sz="3600" dirty="0"/>
          </a:p>
        </p:txBody>
      </p:sp>
      <p:sp>
        <p:nvSpPr>
          <p:cNvPr id="10" name="Rectangle 9">
            <a:extLst>
              <a:ext uri="{FF2B5EF4-FFF2-40B4-BE49-F238E27FC236}">
                <a16:creationId xmlns:a16="http://schemas.microsoft.com/office/drawing/2014/main" id="{B74D600D-8ACC-E84B-9F41-E0B87122960A}"/>
              </a:ext>
            </a:extLst>
          </p:cNvPr>
          <p:cNvSpPr/>
          <p:nvPr/>
        </p:nvSpPr>
        <p:spPr>
          <a:xfrm>
            <a:off x="7467603" y="1391331"/>
            <a:ext cx="3976885" cy="646331"/>
          </a:xfrm>
          <a:prstGeom prst="rect">
            <a:avLst/>
          </a:prstGeom>
        </p:spPr>
        <p:txBody>
          <a:bodyPr wrap="square">
            <a:spAutoFit/>
          </a:bodyPr>
          <a:lstStyle/>
          <a:p>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Pixels 0 to 100</a:t>
            </a:r>
            <a:endParaRPr lang="en-US" sz="3600" dirty="0"/>
          </a:p>
        </p:txBody>
      </p:sp>
      <p:sp>
        <p:nvSpPr>
          <p:cNvPr id="11" name="Rectangle 10">
            <a:extLst>
              <a:ext uri="{FF2B5EF4-FFF2-40B4-BE49-F238E27FC236}">
                <a16:creationId xmlns:a16="http://schemas.microsoft.com/office/drawing/2014/main" id="{6C52ED03-DF73-FF40-BEC1-9B1A1ADC31D7}"/>
              </a:ext>
            </a:extLst>
          </p:cNvPr>
          <p:cNvSpPr/>
          <p:nvPr/>
        </p:nvSpPr>
        <p:spPr>
          <a:xfrm>
            <a:off x="7467603" y="4856972"/>
            <a:ext cx="3976885" cy="646331"/>
          </a:xfrm>
          <a:prstGeom prst="rect">
            <a:avLst/>
          </a:prstGeom>
        </p:spPr>
        <p:txBody>
          <a:bodyPr wrap="square">
            <a:spAutoFit/>
          </a:bodyPr>
          <a:lstStyle/>
          <a:p>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Pixels 240 to 320</a:t>
            </a:r>
            <a:endParaRPr lang="en-US" sz="3600" dirty="0"/>
          </a:p>
        </p:txBody>
      </p:sp>
      <p:sp>
        <p:nvSpPr>
          <p:cNvPr id="12" name="Rectangle 11">
            <a:extLst>
              <a:ext uri="{FF2B5EF4-FFF2-40B4-BE49-F238E27FC236}">
                <a16:creationId xmlns:a16="http://schemas.microsoft.com/office/drawing/2014/main" id="{82E446EC-3DE8-BD4A-9703-FB2DCA701CCA}"/>
              </a:ext>
            </a:extLst>
          </p:cNvPr>
          <p:cNvSpPr/>
          <p:nvPr/>
        </p:nvSpPr>
        <p:spPr>
          <a:xfrm>
            <a:off x="1438770" y="157163"/>
            <a:ext cx="775793" cy="7286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54D5D8-771E-AF41-B0B6-843E2FBF74E1}"/>
              </a:ext>
            </a:extLst>
          </p:cNvPr>
          <p:cNvSpPr/>
          <p:nvPr/>
        </p:nvSpPr>
        <p:spPr>
          <a:xfrm>
            <a:off x="1438770" y="5867400"/>
            <a:ext cx="775793" cy="7286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165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F8793E-E17A-1849-A563-83E16C7A4F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288" b="3712"/>
          <a:stretch/>
        </p:blipFill>
        <p:spPr>
          <a:xfrm>
            <a:off x="0" y="3428992"/>
            <a:ext cx="7620011" cy="3429007"/>
          </a:xfrm>
          <a:prstGeom prst="rect">
            <a:avLst/>
          </a:prstGeom>
        </p:spPr>
      </p:pic>
      <p:pic>
        <p:nvPicPr>
          <p:cNvPr id="5" name="Picture 4">
            <a:extLst>
              <a:ext uri="{FF2B5EF4-FFF2-40B4-BE49-F238E27FC236}">
                <a16:creationId xmlns:a16="http://schemas.microsoft.com/office/drawing/2014/main" id="{36191FC1-78EC-6D43-BFF5-14C56A366F3B}"/>
              </a:ext>
            </a:extLst>
          </p:cNvPr>
          <p:cNvPicPr>
            <a:picLocks noChangeAspect="1"/>
          </p:cNvPicPr>
          <p:nvPr/>
        </p:nvPicPr>
        <p:blipFill>
          <a:blip r:embed="rId3" cstate="screen">
            <a:extLst>
              <a:ext uri="{28A0092B-C50C-407E-A947-70E740481C1C}">
                <a14:useLocalDpi xmlns:a14="http://schemas.microsoft.com/office/drawing/2010/main"/>
              </a:ext>
            </a:extLst>
          </a:blip>
          <a:srcRect t="5000" b="5000"/>
          <a:stretch/>
        </p:blipFill>
        <p:spPr>
          <a:xfrm>
            <a:off x="0" y="-42870"/>
            <a:ext cx="7620011" cy="3429006"/>
          </a:xfrm>
          <a:prstGeom prst="rect">
            <a:avLst/>
          </a:prstGeom>
        </p:spPr>
      </p:pic>
      <p:sp>
        <p:nvSpPr>
          <p:cNvPr id="9" name="Rectangle 8">
            <a:extLst>
              <a:ext uri="{FF2B5EF4-FFF2-40B4-BE49-F238E27FC236}">
                <a16:creationId xmlns:a16="http://schemas.microsoft.com/office/drawing/2014/main" id="{7747421A-CFF3-724D-9504-72EAFC0E289F}"/>
              </a:ext>
            </a:extLst>
          </p:cNvPr>
          <p:cNvSpPr/>
          <p:nvPr/>
        </p:nvSpPr>
        <p:spPr>
          <a:xfrm>
            <a:off x="8201027" y="0"/>
            <a:ext cx="3976885" cy="1200329"/>
          </a:xfrm>
          <a:prstGeom prst="rect">
            <a:avLst/>
          </a:prstGeom>
        </p:spPr>
        <p:txBody>
          <a:bodyPr wrap="square">
            <a:spAutoFit/>
          </a:bodyPr>
          <a:lstStyle/>
          <a:p>
            <a:pPr algn="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Example: order 141, H=50 km</a:t>
            </a:r>
            <a:endParaRPr lang="en-US" sz="3600" dirty="0"/>
          </a:p>
        </p:txBody>
      </p:sp>
      <p:sp>
        <p:nvSpPr>
          <p:cNvPr id="10" name="Rectangle 9">
            <a:extLst>
              <a:ext uri="{FF2B5EF4-FFF2-40B4-BE49-F238E27FC236}">
                <a16:creationId xmlns:a16="http://schemas.microsoft.com/office/drawing/2014/main" id="{B74D600D-8ACC-E84B-9F41-E0B87122960A}"/>
              </a:ext>
            </a:extLst>
          </p:cNvPr>
          <p:cNvSpPr/>
          <p:nvPr/>
        </p:nvSpPr>
        <p:spPr>
          <a:xfrm>
            <a:off x="7467603" y="1391331"/>
            <a:ext cx="3976885" cy="646331"/>
          </a:xfrm>
          <a:prstGeom prst="rect">
            <a:avLst/>
          </a:prstGeom>
        </p:spPr>
        <p:txBody>
          <a:bodyPr wrap="square">
            <a:spAutoFit/>
          </a:bodyPr>
          <a:lstStyle/>
          <a:p>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Pixels 0 to 100</a:t>
            </a:r>
            <a:endParaRPr lang="en-US" sz="3600" dirty="0"/>
          </a:p>
        </p:txBody>
      </p:sp>
      <p:sp>
        <p:nvSpPr>
          <p:cNvPr id="11" name="Rectangle 10">
            <a:extLst>
              <a:ext uri="{FF2B5EF4-FFF2-40B4-BE49-F238E27FC236}">
                <a16:creationId xmlns:a16="http://schemas.microsoft.com/office/drawing/2014/main" id="{6C52ED03-DF73-FF40-BEC1-9B1A1ADC31D7}"/>
              </a:ext>
            </a:extLst>
          </p:cNvPr>
          <p:cNvSpPr/>
          <p:nvPr/>
        </p:nvSpPr>
        <p:spPr>
          <a:xfrm>
            <a:off x="7467603" y="4856972"/>
            <a:ext cx="3976885" cy="646331"/>
          </a:xfrm>
          <a:prstGeom prst="rect">
            <a:avLst/>
          </a:prstGeom>
        </p:spPr>
        <p:txBody>
          <a:bodyPr wrap="square">
            <a:spAutoFit/>
          </a:bodyPr>
          <a:lstStyle/>
          <a:p>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Pixels 240 to 320</a:t>
            </a:r>
            <a:endParaRPr lang="en-US" sz="3600" dirty="0"/>
          </a:p>
        </p:txBody>
      </p:sp>
      <p:sp>
        <p:nvSpPr>
          <p:cNvPr id="12" name="Rectangle 11">
            <a:extLst>
              <a:ext uri="{FF2B5EF4-FFF2-40B4-BE49-F238E27FC236}">
                <a16:creationId xmlns:a16="http://schemas.microsoft.com/office/drawing/2014/main" id="{82E446EC-3DE8-BD4A-9703-FB2DCA701CCA}"/>
              </a:ext>
            </a:extLst>
          </p:cNvPr>
          <p:cNvSpPr/>
          <p:nvPr/>
        </p:nvSpPr>
        <p:spPr>
          <a:xfrm>
            <a:off x="1438770" y="157163"/>
            <a:ext cx="775793" cy="7286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54D5D8-771E-AF41-B0B6-843E2FBF74E1}"/>
              </a:ext>
            </a:extLst>
          </p:cNvPr>
          <p:cNvSpPr/>
          <p:nvPr/>
        </p:nvSpPr>
        <p:spPr>
          <a:xfrm>
            <a:off x="620113" y="5110396"/>
            <a:ext cx="775793" cy="7286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773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F8793E-E17A-1849-A563-83E16C7A4F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962" b="4039"/>
          <a:stretch/>
        </p:blipFill>
        <p:spPr>
          <a:xfrm>
            <a:off x="0" y="3402254"/>
            <a:ext cx="7620011" cy="3429006"/>
          </a:xfrm>
          <a:prstGeom prst="rect">
            <a:avLst/>
          </a:prstGeom>
        </p:spPr>
      </p:pic>
      <p:pic>
        <p:nvPicPr>
          <p:cNvPr id="5" name="Picture 4">
            <a:extLst>
              <a:ext uri="{FF2B5EF4-FFF2-40B4-BE49-F238E27FC236}">
                <a16:creationId xmlns:a16="http://schemas.microsoft.com/office/drawing/2014/main" id="{36191FC1-78EC-6D43-BFF5-14C56A366F3B}"/>
              </a:ext>
            </a:extLst>
          </p:cNvPr>
          <p:cNvPicPr>
            <a:picLocks noChangeAspect="1"/>
          </p:cNvPicPr>
          <p:nvPr/>
        </p:nvPicPr>
        <p:blipFill>
          <a:blip r:embed="rId3" cstate="screen">
            <a:extLst>
              <a:ext uri="{28A0092B-C50C-407E-A947-70E740481C1C}">
                <a14:useLocalDpi xmlns:a14="http://schemas.microsoft.com/office/drawing/2010/main"/>
              </a:ext>
            </a:extLst>
          </a:blip>
          <a:srcRect t="5000" b="5000"/>
          <a:stretch/>
        </p:blipFill>
        <p:spPr>
          <a:xfrm>
            <a:off x="0" y="-42870"/>
            <a:ext cx="7620011" cy="3429006"/>
          </a:xfrm>
          <a:prstGeom prst="rect">
            <a:avLst/>
          </a:prstGeom>
        </p:spPr>
      </p:pic>
      <p:sp>
        <p:nvSpPr>
          <p:cNvPr id="9" name="Rectangle 8">
            <a:extLst>
              <a:ext uri="{FF2B5EF4-FFF2-40B4-BE49-F238E27FC236}">
                <a16:creationId xmlns:a16="http://schemas.microsoft.com/office/drawing/2014/main" id="{7747421A-CFF3-724D-9504-72EAFC0E289F}"/>
              </a:ext>
            </a:extLst>
          </p:cNvPr>
          <p:cNvSpPr/>
          <p:nvPr/>
        </p:nvSpPr>
        <p:spPr>
          <a:xfrm>
            <a:off x="8201027" y="0"/>
            <a:ext cx="3976885" cy="1200329"/>
          </a:xfrm>
          <a:prstGeom prst="rect">
            <a:avLst/>
          </a:prstGeom>
        </p:spPr>
        <p:txBody>
          <a:bodyPr wrap="square">
            <a:spAutoFit/>
          </a:bodyPr>
          <a:lstStyle/>
          <a:p>
            <a:pPr algn="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Example: order 122, H=35 km</a:t>
            </a:r>
            <a:endParaRPr lang="en-US" sz="3600" dirty="0"/>
          </a:p>
        </p:txBody>
      </p:sp>
      <p:sp>
        <p:nvSpPr>
          <p:cNvPr id="10" name="Rectangle 9">
            <a:extLst>
              <a:ext uri="{FF2B5EF4-FFF2-40B4-BE49-F238E27FC236}">
                <a16:creationId xmlns:a16="http://schemas.microsoft.com/office/drawing/2014/main" id="{B74D600D-8ACC-E84B-9F41-E0B87122960A}"/>
              </a:ext>
            </a:extLst>
          </p:cNvPr>
          <p:cNvSpPr/>
          <p:nvPr/>
        </p:nvSpPr>
        <p:spPr>
          <a:xfrm>
            <a:off x="7467603" y="1391331"/>
            <a:ext cx="3976885" cy="646331"/>
          </a:xfrm>
          <a:prstGeom prst="rect">
            <a:avLst/>
          </a:prstGeom>
        </p:spPr>
        <p:txBody>
          <a:bodyPr wrap="square">
            <a:spAutoFit/>
          </a:bodyPr>
          <a:lstStyle/>
          <a:p>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Pixels 0 to 100</a:t>
            </a:r>
            <a:endParaRPr lang="en-US" sz="3600" dirty="0"/>
          </a:p>
        </p:txBody>
      </p:sp>
      <p:sp>
        <p:nvSpPr>
          <p:cNvPr id="11" name="Rectangle 10">
            <a:extLst>
              <a:ext uri="{FF2B5EF4-FFF2-40B4-BE49-F238E27FC236}">
                <a16:creationId xmlns:a16="http://schemas.microsoft.com/office/drawing/2014/main" id="{6C52ED03-DF73-FF40-BEC1-9B1A1ADC31D7}"/>
              </a:ext>
            </a:extLst>
          </p:cNvPr>
          <p:cNvSpPr/>
          <p:nvPr/>
        </p:nvSpPr>
        <p:spPr>
          <a:xfrm>
            <a:off x="7467603" y="4856972"/>
            <a:ext cx="3976885" cy="646331"/>
          </a:xfrm>
          <a:prstGeom prst="rect">
            <a:avLst/>
          </a:prstGeom>
        </p:spPr>
        <p:txBody>
          <a:bodyPr wrap="square">
            <a:spAutoFit/>
          </a:bodyPr>
          <a:lstStyle/>
          <a:p>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Pixels 240 to 320</a:t>
            </a:r>
            <a:endParaRPr lang="en-US" sz="3600" dirty="0"/>
          </a:p>
        </p:txBody>
      </p:sp>
      <p:sp>
        <p:nvSpPr>
          <p:cNvPr id="12" name="Rectangle 11">
            <a:extLst>
              <a:ext uri="{FF2B5EF4-FFF2-40B4-BE49-F238E27FC236}">
                <a16:creationId xmlns:a16="http://schemas.microsoft.com/office/drawing/2014/main" id="{82E446EC-3DE8-BD4A-9703-FB2DCA701CCA}"/>
              </a:ext>
            </a:extLst>
          </p:cNvPr>
          <p:cNvSpPr/>
          <p:nvPr/>
        </p:nvSpPr>
        <p:spPr>
          <a:xfrm>
            <a:off x="2267459" y="157163"/>
            <a:ext cx="775793" cy="7286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54D5D8-771E-AF41-B0B6-843E2FBF74E1}"/>
              </a:ext>
            </a:extLst>
          </p:cNvPr>
          <p:cNvSpPr/>
          <p:nvPr/>
        </p:nvSpPr>
        <p:spPr>
          <a:xfrm>
            <a:off x="610086" y="5867400"/>
            <a:ext cx="775793" cy="7286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389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752C2D8D-1B09-7944-A3EB-00B261C553D0}"/>
              </a:ext>
            </a:extLst>
          </p:cNvPr>
          <p:cNvPicPr>
            <a:picLocks noChangeAspect="1"/>
          </p:cNvPicPr>
          <p:nvPr/>
        </p:nvPicPr>
        <p:blipFill>
          <a:blip r:embed="rId2"/>
          <a:stretch>
            <a:fillRect/>
          </a:stretch>
        </p:blipFill>
        <p:spPr>
          <a:xfrm>
            <a:off x="814388" y="179615"/>
            <a:ext cx="10044112" cy="6127296"/>
          </a:xfrm>
          <a:prstGeom prst="rect">
            <a:avLst/>
          </a:prstGeom>
        </p:spPr>
      </p:pic>
      <p:sp>
        <p:nvSpPr>
          <p:cNvPr id="14" name="Rectangle 13">
            <a:extLst>
              <a:ext uri="{FF2B5EF4-FFF2-40B4-BE49-F238E27FC236}">
                <a16:creationId xmlns:a16="http://schemas.microsoft.com/office/drawing/2014/main" id="{5E7CDD45-80E6-054E-9E1A-FF5FA25F83E0}"/>
              </a:ext>
            </a:extLst>
          </p:cNvPr>
          <p:cNvSpPr/>
          <p:nvPr/>
        </p:nvSpPr>
        <p:spPr>
          <a:xfrm>
            <a:off x="2095986" y="5795962"/>
            <a:ext cx="8762514" cy="7286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776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40A464-7B4E-3B49-8D80-E6853B9C2A99}"/>
              </a:ext>
            </a:extLst>
          </p:cNvPr>
          <p:cNvSpPr>
            <a:spLocks noGrp="1"/>
          </p:cNvSpPr>
          <p:nvPr>
            <p:ph type="title"/>
          </p:nvPr>
        </p:nvSpPr>
        <p:spPr>
          <a:xfrm>
            <a:off x="1456756" y="2766218"/>
            <a:ext cx="9278487" cy="1325563"/>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CO</a:t>
            </a:r>
            <a:r>
              <a:rPr lang="en-US" sz="3600" b="1" baseline="-25000" dirty="0">
                <a:latin typeface="Helvetica Neue Condensed" panose="02000503000000020004" pitchFamily="2" charset="0"/>
                <a:ea typeface="Helvetica Neue Condensed" panose="02000503000000020004" pitchFamily="2" charset="0"/>
                <a:cs typeface="Helvetica Neue Condensed" panose="02000503000000020004" pitchFamily="2" charset="0"/>
              </a:rPr>
              <a:t>2</a:t>
            </a: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profiles using different orders</a:t>
            </a:r>
          </a:p>
        </p:txBody>
      </p:sp>
    </p:spTree>
    <p:extLst>
      <p:ext uri="{BB962C8B-B14F-4D97-AF65-F5344CB8AC3E}">
        <p14:creationId xmlns:p14="http://schemas.microsoft.com/office/powerpoint/2010/main" val="1754944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074BBAD0-26F0-5240-9257-9FCF909046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 y="457200"/>
            <a:ext cx="11963400" cy="5943600"/>
          </a:xfrm>
          <a:prstGeom prst="rect">
            <a:avLst/>
          </a:prstGeom>
        </p:spPr>
      </p:pic>
      <p:sp>
        <p:nvSpPr>
          <p:cNvPr id="9" name="Title 1">
            <a:extLst>
              <a:ext uri="{FF2B5EF4-FFF2-40B4-BE49-F238E27FC236}">
                <a16:creationId xmlns:a16="http://schemas.microsoft.com/office/drawing/2014/main" id="{E704DA07-A561-CF4E-99AC-24F9AF6CC6BB}"/>
              </a:ext>
            </a:extLst>
          </p:cNvPr>
          <p:cNvSpPr>
            <a:spLocks noGrp="1"/>
          </p:cNvSpPr>
          <p:nvPr>
            <p:ph type="title"/>
          </p:nvPr>
        </p:nvSpPr>
        <p:spPr>
          <a:xfrm>
            <a:off x="1456756" y="0"/>
            <a:ext cx="9278487" cy="789709"/>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ILS GSFC new solution</a:t>
            </a:r>
          </a:p>
        </p:txBody>
      </p:sp>
      <p:pic>
        <p:nvPicPr>
          <p:cNvPr id="10" name="Picture 9" descr="Table&#10;&#10;Description automatically generated with low confidence">
            <a:extLst>
              <a:ext uri="{FF2B5EF4-FFF2-40B4-BE49-F238E27FC236}">
                <a16:creationId xmlns:a16="http://schemas.microsoft.com/office/drawing/2014/main" id="{3758F372-DFD6-764D-B3E5-E5C12FF0CCDD}"/>
              </a:ext>
            </a:extLst>
          </p:cNvPr>
          <p:cNvPicPr>
            <a:picLocks noChangeAspect="1"/>
          </p:cNvPicPr>
          <p:nvPr/>
        </p:nvPicPr>
        <p:blipFill>
          <a:blip r:embed="rId4"/>
          <a:stretch>
            <a:fillRect/>
          </a:stretch>
        </p:blipFill>
        <p:spPr>
          <a:xfrm>
            <a:off x="9890693" y="1060451"/>
            <a:ext cx="1689100" cy="4432300"/>
          </a:xfrm>
          <a:prstGeom prst="rect">
            <a:avLst/>
          </a:prstGeom>
        </p:spPr>
      </p:pic>
    </p:spTree>
    <p:extLst>
      <p:ext uri="{BB962C8B-B14F-4D97-AF65-F5344CB8AC3E}">
        <p14:creationId xmlns:p14="http://schemas.microsoft.com/office/powerpoint/2010/main" val="3684127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to" descr="auto">
            <a:hlinkClick r:id="" action="ppaction://media"/>
            <a:extLst>
              <a:ext uri="{FF2B5EF4-FFF2-40B4-BE49-F238E27FC236}">
                <a16:creationId xmlns:a16="http://schemas.microsoft.com/office/drawing/2014/main" id="{EF42699F-4EC2-FE47-926A-016194D654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710653"/>
            <a:ext cx="12206288" cy="4307167"/>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8EC52AB-C231-744F-BF6C-E1353D5A03D1}"/>
                  </a:ext>
                </a:extLst>
              </p:cNvPr>
              <p:cNvSpPr txBox="1"/>
              <p:nvPr/>
            </p:nvSpPr>
            <p:spPr>
              <a:xfrm>
                <a:off x="2320854" y="244536"/>
                <a:ext cx="7564581" cy="11912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𝐼𝐿𝑆</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ea typeface="Cambria Math" panose="02040503050406030204" pitchFamily="18" charset="0"/>
                        </a:rPr>
                        <m:t>≅</m:t>
                      </m:r>
                      <m:nary>
                        <m:naryPr>
                          <m:limLoc m:val="undOvr"/>
                          <m:ctrlPr>
                            <a:rPr lang="en-US" sz="2400" b="0" i="1" smtClean="0">
                              <a:latin typeface="Cambria Math" panose="02040503050406030204" pitchFamily="18" charset="0"/>
                              <a:ea typeface="Cambria Math" panose="02040503050406030204" pitchFamily="18" charset="0"/>
                            </a:rPr>
                          </m:ctrlPr>
                        </m:naryPr>
                        <m:sub>
                          <m:r>
                            <m:rPr>
                              <m:brk m:alnAt="24"/>
                            </m:rP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m:t>
                          </m:r>
                        </m:sub>
                        <m:sup>
                          <m:r>
                            <a:rPr lang="en-US" sz="2400" b="0" i="1" smtClean="0">
                              <a:latin typeface="Cambria Math" panose="02040503050406030204" pitchFamily="18" charset="0"/>
                              <a:ea typeface="Cambria Math" panose="02040503050406030204" pitchFamily="18" charset="0"/>
                            </a:rPr>
                            <m:t>+∞</m:t>
                          </m:r>
                        </m:sup>
                        <m:e>
                          <m:r>
                            <a:rPr lang="en-US" sz="2400" b="0" i="1" smtClean="0">
                              <a:latin typeface="Cambria Math" panose="02040503050406030204" pitchFamily="18" charset="0"/>
                              <a:ea typeface="Cambria Math" panose="02040503050406030204" pitchFamily="18" charset="0"/>
                            </a:rPr>
                            <m:t>𝑦</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𝛿</m:t>
                              </m:r>
                            </m:e>
                          </m:d>
                          <m:r>
                            <a:rPr lang="en-US" sz="2400" b="0" i="1" smtClean="0">
                              <a:latin typeface="Cambria Math" panose="02040503050406030204" pitchFamily="18" charset="0"/>
                              <a:ea typeface="Cambria Math" panose="02040503050406030204" pitchFamily="18" charset="0"/>
                            </a:rPr>
                            <m:t>𝑅</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𝑥</m:t>
                              </m:r>
                            </m:e>
                          </m:d>
                          <m:r>
                            <a:rPr lang="en-US" sz="2400" b="0" i="1" smtClean="0">
                              <a:latin typeface="Cambria Math" panose="02040503050406030204" pitchFamily="18" charset="0"/>
                              <a:ea typeface="Cambria Math" panose="02040503050406030204" pitchFamily="18" charset="0"/>
                            </a:rPr>
                            <m:t>𝑑</m:t>
                          </m:r>
                          <m:r>
                            <a:rPr lang="en-US" sz="2400" b="0" i="1" smtClean="0">
                              <a:latin typeface="Cambria Math" panose="02040503050406030204" pitchFamily="18" charset="0"/>
                              <a:ea typeface="Cambria Math" panose="02040503050406030204" pitchFamily="18" charset="0"/>
                            </a:rPr>
                            <m:t>𝛿</m:t>
                          </m:r>
                          <m:r>
                            <a:rPr lang="en-US" sz="2400" b="0" i="1" smtClean="0">
                              <a:latin typeface="Cambria Math" panose="02040503050406030204" pitchFamily="18" charset="0"/>
                              <a:ea typeface="Cambria Math" panose="02040503050406030204" pitchFamily="18" charset="0"/>
                            </a:rPr>
                            <m:t>≅</m:t>
                          </m:r>
                          <m:nary>
                            <m:naryPr>
                              <m:chr m:val="∑"/>
                              <m:ctrlPr>
                                <a:rPr lang="en-US" sz="2400" b="0" i="1" smtClean="0">
                                  <a:latin typeface="Cambria Math" panose="02040503050406030204" pitchFamily="18" charset="0"/>
                                  <a:ea typeface="Cambria Math" panose="02040503050406030204" pitchFamily="18" charset="0"/>
                                </a:rPr>
                              </m:ctrlPr>
                            </m:naryPr>
                            <m:sub>
                              <m:r>
                                <m:rPr>
                                  <m:brk m:alnAt="23"/>
                                </m:rPr>
                                <a:rPr lang="en-US" sz="2400" b="0" i="1" smtClean="0">
                                  <a:latin typeface="Cambria Math" panose="02040503050406030204" pitchFamily="18" charset="0"/>
                                  <a:ea typeface="Cambria Math" panose="02040503050406030204" pitchFamily="18" charset="0"/>
                                </a:rPr>
                                <m:t>𝑖</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𝑛</m:t>
                              </m:r>
                              <m:r>
                                <a:rPr lang="en-US" sz="2400" b="0" i="1" smtClean="0">
                                  <a:latin typeface="Cambria Math" panose="02040503050406030204" pitchFamily="18" charset="0"/>
                                  <a:ea typeface="Cambria Math" panose="02040503050406030204" pitchFamily="18" charset="0"/>
                                </a:rPr>
                                <m:t>𝜎</m:t>
                              </m:r>
                            </m:sub>
                            <m:sup>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𝑛</m:t>
                              </m:r>
                              <m:r>
                                <a:rPr lang="en-US" sz="2400" b="0" i="1" smtClean="0">
                                  <a:latin typeface="Cambria Math" panose="02040503050406030204" pitchFamily="18" charset="0"/>
                                  <a:ea typeface="Cambria Math" panose="02040503050406030204" pitchFamily="18" charset="0"/>
                                </a:rPr>
                                <m:t>𝜎</m:t>
                              </m:r>
                            </m:sup>
                            <m:e>
                              <m:r>
                                <a:rPr lang="en-US" sz="2400" b="0" i="1" smtClean="0">
                                  <a:latin typeface="Cambria Math" panose="02040503050406030204" pitchFamily="18" charset="0"/>
                                  <a:ea typeface="Cambria Math" panose="02040503050406030204" pitchFamily="18" charset="0"/>
                                </a:rPr>
                                <m:t>𝑦</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𝑖</m:t>
                                  </m:r>
                                </m:e>
                              </m:d>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𝑅</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m:t>
                              </m:r>
                            </m:e>
                          </m:nary>
                        </m:e>
                      </m:nary>
                    </m:oMath>
                  </m:oMathPara>
                </a14:m>
                <a:endParaRPr lang="en-US" sz="2400" dirty="0"/>
              </a:p>
            </p:txBody>
          </p:sp>
        </mc:Choice>
        <mc:Fallback xmlns="">
          <p:sp>
            <p:nvSpPr>
              <p:cNvPr id="4" name="TextBox 3">
                <a:extLst>
                  <a:ext uri="{FF2B5EF4-FFF2-40B4-BE49-F238E27FC236}">
                    <a16:creationId xmlns:a16="http://schemas.microsoft.com/office/drawing/2014/main" id="{D8EC52AB-C231-744F-BF6C-E1353D5A03D1}"/>
                  </a:ext>
                </a:extLst>
              </p:cNvPr>
              <p:cNvSpPr txBox="1">
                <a:spLocks noRot="1" noChangeAspect="1" noMove="1" noResize="1" noEditPoints="1" noAdjustHandles="1" noChangeArrowheads="1" noChangeShapeType="1" noTextEdit="1"/>
              </p:cNvSpPr>
              <p:nvPr/>
            </p:nvSpPr>
            <p:spPr>
              <a:xfrm>
                <a:off x="2320854" y="244536"/>
                <a:ext cx="7564581" cy="1191288"/>
              </a:xfrm>
              <a:prstGeom prst="rect">
                <a:avLst/>
              </a:prstGeom>
              <a:blipFill>
                <a:blip r:embed="rId5"/>
                <a:stretch>
                  <a:fillRect t="-113684" b="-170526"/>
                </a:stretch>
              </a:blipFill>
            </p:spPr>
            <p:txBody>
              <a:bodyPr/>
              <a:lstStyle/>
              <a:p>
                <a:r>
                  <a:rPr lang="en-US">
                    <a:noFill/>
                  </a:rPr>
                  <a:t> </a:t>
                </a:r>
              </a:p>
            </p:txBody>
          </p:sp>
        </mc:Fallback>
      </mc:AlternateContent>
    </p:spTree>
    <p:extLst>
      <p:ext uri="{BB962C8B-B14F-4D97-AF65-F5344CB8AC3E}">
        <p14:creationId xmlns:p14="http://schemas.microsoft.com/office/powerpoint/2010/main" val="106035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1380D7-E5F8-2A46-8205-368E562ABDBA}"/>
              </a:ext>
            </a:extLst>
          </p:cNvPr>
          <p:cNvSpPr txBox="1">
            <a:spLocks/>
          </p:cNvSpPr>
          <p:nvPr/>
        </p:nvSpPr>
        <p:spPr>
          <a:xfrm>
            <a:off x="116680" y="1534620"/>
            <a:ext cx="11958639" cy="38428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Every profile is characterized by a different level of opacity. We thought about possible hypotheses to explain those and the sharp minima in the profiles at the altitude where lines start to become less saturated:</a:t>
            </a:r>
          </a:p>
          <a:p>
            <a:pPr marL="342900" indent="-342900">
              <a:buFont typeface="Arial" panose="020B0604020202020204" pitchFamily="34" charset="0"/>
              <a:buChar char="•"/>
            </a:pPr>
            <a:endPar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marL="342900" indent="-342900">
              <a:buFont typeface="Arial" panose="020B0604020202020204" pitchFamily="34" charset="0"/>
              <a:buChar char="•"/>
            </a:pP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Bias in the dark correction</a:t>
            </a:r>
          </a:p>
          <a:p>
            <a:pPr marL="342900" indent="-342900">
              <a:buFont typeface="Arial" panose="020B0604020202020204" pitchFamily="34" charset="0"/>
              <a:buChar char="•"/>
            </a:pP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ILS issues</a:t>
            </a:r>
          </a:p>
          <a:p>
            <a:pPr marL="342900" indent="-342900">
              <a:buFont typeface="Arial" panose="020B0604020202020204" pitchFamily="34" charset="0"/>
              <a:buChar char="•"/>
            </a:pP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AOTF offset/gaussian continuum</a:t>
            </a:r>
          </a:p>
        </p:txBody>
      </p:sp>
    </p:spTree>
    <p:extLst>
      <p:ext uri="{BB962C8B-B14F-4D97-AF65-F5344CB8AC3E}">
        <p14:creationId xmlns:p14="http://schemas.microsoft.com/office/powerpoint/2010/main" val="3254745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B911721F-066E-4947-B09B-BD5CE623D2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6107" y="-14285"/>
            <a:ext cx="7199785" cy="6858000"/>
          </a:xfrm>
          <a:prstGeom prst="rect">
            <a:avLst/>
          </a:prstGeom>
        </p:spPr>
      </p:pic>
    </p:spTree>
    <p:extLst>
      <p:ext uri="{BB962C8B-B14F-4D97-AF65-F5344CB8AC3E}">
        <p14:creationId xmlns:p14="http://schemas.microsoft.com/office/powerpoint/2010/main" val="590388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6A66533C-E775-1541-8612-1482B2741B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330200"/>
            <a:ext cx="11633200" cy="6197600"/>
          </a:xfrm>
          <a:prstGeom prst="rect">
            <a:avLst/>
          </a:prstGeom>
        </p:spPr>
      </p:pic>
      <p:pic>
        <p:nvPicPr>
          <p:cNvPr id="10" name="Picture 9" descr="Table&#10;&#10;Description automatically generated with low confidence">
            <a:extLst>
              <a:ext uri="{FF2B5EF4-FFF2-40B4-BE49-F238E27FC236}">
                <a16:creationId xmlns:a16="http://schemas.microsoft.com/office/drawing/2014/main" id="{7FD9C36B-9F8A-ED4E-A4F6-3E5EDA9EC82C}"/>
              </a:ext>
            </a:extLst>
          </p:cNvPr>
          <p:cNvPicPr>
            <a:picLocks noChangeAspect="1"/>
          </p:cNvPicPr>
          <p:nvPr/>
        </p:nvPicPr>
        <p:blipFill>
          <a:blip r:embed="rId4"/>
          <a:stretch>
            <a:fillRect/>
          </a:stretch>
        </p:blipFill>
        <p:spPr>
          <a:xfrm>
            <a:off x="1566141" y="1032741"/>
            <a:ext cx="1689100" cy="4432300"/>
          </a:xfrm>
          <a:prstGeom prst="rect">
            <a:avLst/>
          </a:prstGeom>
        </p:spPr>
      </p:pic>
      <p:sp>
        <p:nvSpPr>
          <p:cNvPr id="11" name="Title 1">
            <a:extLst>
              <a:ext uri="{FF2B5EF4-FFF2-40B4-BE49-F238E27FC236}">
                <a16:creationId xmlns:a16="http://schemas.microsoft.com/office/drawing/2014/main" id="{6D55A6E5-D564-9440-B4E8-4C72C5EBC111}"/>
              </a:ext>
            </a:extLst>
          </p:cNvPr>
          <p:cNvSpPr>
            <a:spLocks noGrp="1"/>
          </p:cNvSpPr>
          <p:nvPr>
            <p:ph type="title"/>
          </p:nvPr>
        </p:nvSpPr>
        <p:spPr>
          <a:xfrm>
            <a:off x="1456756" y="0"/>
            <a:ext cx="9278487" cy="789709"/>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ILS GSFC new solution + 25% offset</a:t>
            </a:r>
          </a:p>
        </p:txBody>
      </p:sp>
    </p:spTree>
    <p:extLst>
      <p:ext uri="{BB962C8B-B14F-4D97-AF65-F5344CB8AC3E}">
        <p14:creationId xmlns:p14="http://schemas.microsoft.com/office/powerpoint/2010/main" val="2408271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40A464-7B4E-3B49-8D80-E6853B9C2A99}"/>
              </a:ext>
            </a:extLst>
          </p:cNvPr>
          <p:cNvSpPr>
            <a:spLocks noGrp="1"/>
          </p:cNvSpPr>
          <p:nvPr>
            <p:ph type="title"/>
          </p:nvPr>
        </p:nvSpPr>
        <p:spPr>
          <a:xfrm>
            <a:off x="0" y="1"/>
            <a:ext cx="10414660" cy="788168"/>
          </a:xfrm>
        </p:spPr>
        <p:txBody>
          <a:bodyPr>
            <a:normAutofit/>
          </a:bodyPr>
          <a:lstStyle/>
          <a:p>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Order 165: observation (10x) vs. </a:t>
            </a:r>
            <a:r>
              <a:rPr lang="en-US" sz="36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model (RP 200,000)</a:t>
            </a:r>
          </a:p>
        </p:txBody>
      </p:sp>
      <p:pic>
        <p:nvPicPr>
          <p:cNvPr id="3" name="Picture 2" descr="Chart&#10;&#10;Description automatically generated">
            <a:extLst>
              <a:ext uri="{FF2B5EF4-FFF2-40B4-BE49-F238E27FC236}">
                <a16:creationId xmlns:a16="http://schemas.microsoft.com/office/drawing/2014/main" id="{88891871-7DC2-F74E-B444-8EFD9AE21B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78286"/>
            <a:ext cx="12192000" cy="4901030"/>
          </a:xfrm>
          <a:prstGeom prst="rect">
            <a:avLst/>
          </a:prstGeom>
        </p:spPr>
      </p:pic>
      <p:sp>
        <p:nvSpPr>
          <p:cNvPr id="5" name="Title 1">
            <a:extLst>
              <a:ext uri="{FF2B5EF4-FFF2-40B4-BE49-F238E27FC236}">
                <a16:creationId xmlns:a16="http://schemas.microsoft.com/office/drawing/2014/main" id="{B5E28312-4EDD-B54B-BBA9-74929C9CD215}"/>
              </a:ext>
            </a:extLst>
          </p:cNvPr>
          <p:cNvSpPr txBox="1">
            <a:spLocks/>
          </p:cNvSpPr>
          <p:nvPr/>
        </p:nvSpPr>
        <p:spPr>
          <a:xfrm>
            <a:off x="9250878" y="1078684"/>
            <a:ext cx="2493818" cy="666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 = 130 km, bin 3</a:t>
            </a:r>
            <a:endParaRPr lang="en-US" sz="24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4" name="Rectangle 3">
            <a:extLst>
              <a:ext uri="{FF2B5EF4-FFF2-40B4-BE49-F238E27FC236}">
                <a16:creationId xmlns:a16="http://schemas.microsoft.com/office/drawing/2014/main" id="{345AC024-7037-DB42-9736-708F2AF24FF0}"/>
              </a:ext>
            </a:extLst>
          </p:cNvPr>
          <p:cNvSpPr/>
          <p:nvPr/>
        </p:nvSpPr>
        <p:spPr>
          <a:xfrm>
            <a:off x="1140031" y="1223158"/>
            <a:ext cx="3336966" cy="4061361"/>
          </a:xfrm>
          <a:prstGeom prst="rect">
            <a:avLst/>
          </a:prstGeom>
          <a:solidFill>
            <a:schemeClr val="accent3">
              <a:lumMod val="40000"/>
              <a:lumOff val="60000"/>
              <a:alpha val="37988"/>
            </a:schemeClr>
          </a:solidFill>
          <a:ln w="349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Right Arrow 5">
            <a:extLst>
              <a:ext uri="{FF2B5EF4-FFF2-40B4-BE49-F238E27FC236}">
                <a16:creationId xmlns:a16="http://schemas.microsoft.com/office/drawing/2014/main" id="{7B402A2F-6CD1-B249-B3E9-86C8745B7D83}"/>
              </a:ext>
            </a:extLst>
          </p:cNvPr>
          <p:cNvSpPr/>
          <p:nvPr/>
        </p:nvSpPr>
        <p:spPr>
          <a:xfrm>
            <a:off x="1689790" y="4229100"/>
            <a:ext cx="2237448" cy="285750"/>
          </a:xfrm>
          <a:prstGeom prst="leftRightArrow">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Right Arrow 8">
            <a:extLst>
              <a:ext uri="{FF2B5EF4-FFF2-40B4-BE49-F238E27FC236}">
                <a16:creationId xmlns:a16="http://schemas.microsoft.com/office/drawing/2014/main" id="{3C6F3EEF-3918-C445-B89E-B6A8ABE32B5B}"/>
              </a:ext>
            </a:extLst>
          </p:cNvPr>
          <p:cNvSpPr/>
          <p:nvPr/>
        </p:nvSpPr>
        <p:spPr>
          <a:xfrm>
            <a:off x="1140031" y="5486516"/>
            <a:ext cx="3336966" cy="292800"/>
          </a:xfrm>
          <a:prstGeom prst="leftRightArrow">
            <a:avLst/>
          </a:prstGeom>
          <a:solidFill>
            <a:schemeClr val="bg2">
              <a:lumMod val="7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A5E177B-160E-2540-829B-05A7EC9FC286}"/>
              </a:ext>
            </a:extLst>
          </p:cNvPr>
          <p:cNvSpPr txBox="1">
            <a:spLocks/>
          </p:cNvSpPr>
          <p:nvPr/>
        </p:nvSpPr>
        <p:spPr>
          <a:xfrm>
            <a:off x="1414910" y="5669353"/>
            <a:ext cx="2787207" cy="4947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30% of the spectrum</a:t>
            </a:r>
            <a:endParaRPr lang="en-US" sz="24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11" name="Title 1">
            <a:extLst>
              <a:ext uri="{FF2B5EF4-FFF2-40B4-BE49-F238E27FC236}">
                <a16:creationId xmlns:a16="http://schemas.microsoft.com/office/drawing/2014/main" id="{FE1372F5-3859-F640-AE7E-48D8F90E633B}"/>
              </a:ext>
            </a:extLst>
          </p:cNvPr>
          <p:cNvSpPr txBox="1">
            <a:spLocks/>
          </p:cNvSpPr>
          <p:nvPr/>
        </p:nvSpPr>
        <p:spPr>
          <a:xfrm>
            <a:off x="1414910" y="4499206"/>
            <a:ext cx="2787207" cy="4947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Shift = +/- 1.2 cm</a:t>
            </a:r>
            <a:r>
              <a:rPr lang="en-US" sz="2400" b="1" baseline="30000" dirty="0">
                <a:latin typeface="Helvetica Neue Condensed" panose="02000503000000020004" pitchFamily="2" charset="0"/>
                <a:ea typeface="Helvetica Neue Condensed" panose="02000503000000020004" pitchFamily="2" charset="0"/>
                <a:cs typeface="Helvetica Neue Condensed" panose="02000503000000020004" pitchFamily="2" charset="0"/>
              </a:rPr>
              <a:t>-1</a:t>
            </a:r>
            <a:endParaRPr lang="en-US" sz="2400" b="1" baseline="30000"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7" name="Striped Right Arrow 6">
            <a:extLst>
              <a:ext uri="{FF2B5EF4-FFF2-40B4-BE49-F238E27FC236}">
                <a16:creationId xmlns:a16="http://schemas.microsoft.com/office/drawing/2014/main" id="{3D0D0888-77B7-A648-B5C4-5BC85D6415BE}"/>
              </a:ext>
            </a:extLst>
          </p:cNvPr>
          <p:cNvSpPr/>
          <p:nvPr/>
        </p:nvSpPr>
        <p:spPr>
          <a:xfrm>
            <a:off x="3504079" y="1489370"/>
            <a:ext cx="1945836" cy="420118"/>
          </a:xfrm>
          <a:prstGeom prst="stripedRightArrow">
            <a:avLst>
              <a:gd name="adj1" fmla="val 41850"/>
              <a:gd name="adj2" fmla="val 50000"/>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F8C7B58-1B5D-C84B-9767-EDBF89890533}"/>
                  </a:ext>
                </a:extLst>
              </p:cNvPr>
              <p:cNvSpPr txBox="1"/>
              <p:nvPr/>
            </p:nvSpPr>
            <p:spPr>
              <a:xfrm>
                <a:off x="2083128" y="2977338"/>
                <a:ext cx="1450769" cy="15696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9600" i="1" smtClean="0">
                          <a:solidFill>
                            <a:schemeClr val="bg2">
                              <a:lumMod val="75000"/>
                            </a:schemeClr>
                          </a:solidFill>
                          <a:latin typeface="Cambria Math" panose="02040503050406030204" pitchFamily="18" charset="0"/>
                          <a:ea typeface="Cambria Math" panose="02040503050406030204" pitchFamily="18" charset="0"/>
                        </a:rPr>
                        <m:t>Σ</m:t>
                      </m:r>
                    </m:oMath>
                  </m:oMathPara>
                </a14:m>
                <a:endParaRPr lang="en-US" sz="9600" dirty="0">
                  <a:solidFill>
                    <a:schemeClr val="bg2">
                      <a:lumMod val="75000"/>
                    </a:schemeClr>
                  </a:solidFill>
                </a:endParaRPr>
              </a:p>
            </p:txBody>
          </p:sp>
        </mc:Choice>
        <mc:Fallback xmlns="">
          <p:sp>
            <p:nvSpPr>
              <p:cNvPr id="12" name="TextBox 11">
                <a:extLst>
                  <a:ext uri="{FF2B5EF4-FFF2-40B4-BE49-F238E27FC236}">
                    <a16:creationId xmlns:a16="http://schemas.microsoft.com/office/drawing/2014/main" id="{DF8C7B58-1B5D-C84B-9767-EDBF89890533}"/>
                  </a:ext>
                </a:extLst>
              </p:cNvPr>
              <p:cNvSpPr txBox="1">
                <a:spLocks noRot="1" noChangeAspect="1" noMove="1" noResize="1" noEditPoints="1" noAdjustHandles="1" noChangeArrowheads="1" noChangeShapeType="1" noTextEdit="1"/>
              </p:cNvSpPr>
              <p:nvPr/>
            </p:nvSpPr>
            <p:spPr>
              <a:xfrm>
                <a:off x="2083128" y="2977338"/>
                <a:ext cx="1450769" cy="1569660"/>
              </a:xfrm>
              <a:prstGeom prst="rect">
                <a:avLst/>
              </a:prstGeom>
              <a:blipFill>
                <a:blip r:embed="rId3"/>
                <a:stretch>
                  <a:fillRect l="-1739" r="-870" b="-1600"/>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8A78C01C-DB70-1841-B75E-45283C508649}"/>
              </a:ext>
            </a:extLst>
          </p:cNvPr>
          <p:cNvSpPr/>
          <p:nvPr/>
        </p:nvSpPr>
        <p:spPr>
          <a:xfrm>
            <a:off x="3941433" y="1227516"/>
            <a:ext cx="1071127" cy="369332"/>
          </a:xfrm>
          <a:prstGeom prst="rect">
            <a:avLst/>
          </a:prstGeom>
        </p:spPr>
        <p:txBody>
          <a:bodyPr wrap="none">
            <a:spAutoFit/>
          </a:bodyPr>
          <a:lstStyle/>
          <a:p>
            <a:r>
              <a:rPr lang="en-US"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j changes</a:t>
            </a:r>
            <a:endParaRPr lang="en-US" dirty="0"/>
          </a:p>
        </p:txBody>
      </p:sp>
    </p:spTree>
    <p:extLst>
      <p:ext uri="{BB962C8B-B14F-4D97-AF65-F5344CB8AC3E}">
        <p14:creationId xmlns:p14="http://schemas.microsoft.com/office/powerpoint/2010/main" val="3309606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40A464-7B4E-3B49-8D80-E6853B9C2A99}"/>
              </a:ext>
            </a:extLst>
          </p:cNvPr>
          <p:cNvSpPr>
            <a:spLocks noGrp="1"/>
          </p:cNvSpPr>
          <p:nvPr>
            <p:ph type="title"/>
          </p:nvPr>
        </p:nvSpPr>
        <p:spPr>
          <a:xfrm>
            <a:off x="0" y="0"/>
            <a:ext cx="10414660" cy="763791"/>
          </a:xfrm>
        </p:spPr>
        <p:txBody>
          <a:bodyPr>
            <a:normAutofit/>
          </a:bodyPr>
          <a:lstStyle/>
          <a:p>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Order 165: functional form for the ILS</a:t>
            </a:r>
            <a:endParaRPr lang="en-US" sz="36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pic>
        <p:nvPicPr>
          <p:cNvPr id="3" name="Picture 2" descr="Chart&#10;&#10;Description automatically generated">
            <a:extLst>
              <a:ext uri="{FF2B5EF4-FFF2-40B4-BE49-F238E27FC236}">
                <a16:creationId xmlns:a16="http://schemas.microsoft.com/office/drawing/2014/main" id="{88891871-7DC2-F74E-B444-8EFD9AE21B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78116"/>
            <a:ext cx="7916081" cy="3182165"/>
          </a:xfrm>
          <a:prstGeom prst="rect">
            <a:avLst/>
          </a:prstGeom>
        </p:spPr>
      </p:pic>
      <p:sp>
        <p:nvSpPr>
          <p:cNvPr id="5" name="Title 1">
            <a:extLst>
              <a:ext uri="{FF2B5EF4-FFF2-40B4-BE49-F238E27FC236}">
                <a16:creationId xmlns:a16="http://schemas.microsoft.com/office/drawing/2014/main" id="{B5E28312-4EDD-B54B-BBA9-74929C9CD215}"/>
              </a:ext>
            </a:extLst>
          </p:cNvPr>
          <p:cNvSpPr txBox="1">
            <a:spLocks/>
          </p:cNvSpPr>
          <p:nvPr/>
        </p:nvSpPr>
        <p:spPr>
          <a:xfrm>
            <a:off x="492641" y="3278959"/>
            <a:ext cx="2493818" cy="666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 = 130 km, bin 3</a:t>
            </a:r>
            <a:endParaRPr lang="en-US" sz="24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90F2BCA-F207-0E4B-AE53-4F627A142B10}"/>
                  </a:ext>
                </a:extLst>
              </p:cNvPr>
              <p:cNvSpPr txBox="1"/>
              <p:nvPr/>
            </p:nvSpPr>
            <p:spPr>
              <a:xfrm>
                <a:off x="63142" y="4335341"/>
                <a:ext cx="8452208" cy="19497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d>
                        <m:dPr>
                          <m:begChr m:val="{"/>
                          <m:endChr m:val=""/>
                          <m:ctrlPr>
                            <a:rPr lang="en-US" sz="2400" i="1" smtClean="0">
                              <a:latin typeface="Cambria Math" panose="02040503050406030204" pitchFamily="18" charset="0"/>
                            </a:rPr>
                          </m:ctrlPr>
                        </m:dPr>
                        <m:e>
                          <m:eqArr>
                            <m:eqArrPr>
                              <m:ctrlPr>
                                <a:rPr lang="en-US" sz="2400" i="1">
                                  <a:latin typeface="Cambria Math" panose="02040503050406030204" pitchFamily="18" charset="0"/>
                                </a:rPr>
                              </m:ctrlPr>
                            </m:eqArrPr>
                            <m:e>
                              <m:sSub>
                                <m:sSubPr>
                                  <m:ctrlPr>
                                    <a:rPr lang="en-US" sz="2400" i="1">
                                      <a:latin typeface="Cambria Math" panose="02040503050406030204" pitchFamily="18" charset="0"/>
                                    </a:rPr>
                                  </m:ctrlPr>
                                </m:sSubPr>
                                <m:e>
                                  <m:r>
                                    <a:rPr lang="en-US" sz="2400" i="1">
                                      <a:latin typeface="Cambria Math" panose="02040503050406030204" pitchFamily="18" charset="0"/>
                                    </a:rPr>
                                    <m:t>𝐼𝐿𝑆</m:t>
                                  </m:r>
                                </m:e>
                                <m:sub>
                                  <m:r>
                                    <a:rPr lang="en-US" sz="2400" i="1">
                                      <a:latin typeface="Cambria Math" panose="02040503050406030204" pitchFamily="18" charset="0"/>
                                    </a:rPr>
                                    <m:t>1.</m:t>
                                  </m:r>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𝑥</m:t>
                                  </m:r>
                                </m:e>
                              </m:d>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𝐴</m:t>
                                  </m:r>
                                </m:e>
                                <m:sub>
                                  <m:r>
                                    <a:rPr lang="en-US" sz="2400" i="1">
                                      <a:latin typeface="Cambria Math" panose="02040503050406030204" pitchFamily="18" charset="0"/>
                                      <a:ea typeface="Cambria Math" panose="02040503050406030204" pitchFamily="18" charset="0"/>
                                    </a:rPr>
                                    <m:t>1,</m:t>
                                  </m:r>
                                  <m:r>
                                    <a:rPr lang="en-US" sz="2400" i="1">
                                      <a:latin typeface="Cambria Math" panose="02040503050406030204" pitchFamily="18" charset="0"/>
                                      <a:ea typeface="Cambria Math" panose="02040503050406030204" pitchFamily="18" charset="0"/>
                                    </a:rPr>
                                    <m:t>𝑖</m:t>
                                  </m:r>
                                </m:sub>
                              </m:sSub>
                              <m:func>
                                <m:funcPr>
                                  <m:ctrlPr>
                                    <a:rPr lang="en-US" sz="2400" i="1">
                                      <a:latin typeface="Cambria Math" panose="02040503050406030204" pitchFamily="18" charset="0"/>
                                      <a:ea typeface="Cambria Math" panose="02040503050406030204" pitchFamily="18" charset="0"/>
                                    </a:rPr>
                                  </m:ctrlPr>
                                </m:funcPr>
                                <m:fName>
                                  <m:r>
                                    <m:rPr>
                                      <m:sty m:val="p"/>
                                    </m:rPr>
                                    <a:rPr lang="en-US" sz="2400">
                                      <a:latin typeface="Cambria Math" panose="02040503050406030204" pitchFamily="18" charset="0"/>
                                      <a:ea typeface="Cambria Math" panose="02040503050406030204" pitchFamily="18" charset="0"/>
                                    </a:rPr>
                                    <m:t>exp</m:t>
                                  </m:r>
                                </m:fName>
                                <m:e>
                                  <m:d>
                                    <m:dPr>
                                      <m:begChr m:val="["/>
                                      <m:endChr m:val="]"/>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𝜈</m:t>
                                                      </m:r>
                                                    </m:e>
                                                    <m:sub>
                                                      <m:r>
                                                        <a:rPr lang="en-US" sz="2400" i="1">
                                                          <a:latin typeface="Cambria Math" panose="02040503050406030204" pitchFamily="18" charset="0"/>
                                                        </a:rPr>
                                                        <m:t>𝑖</m:t>
                                                      </m:r>
                                                    </m:sub>
                                                  </m:sSub>
                                                </m:e>
                                              </m:d>
                                            </m:e>
                                            <m:sup>
                                              <m:r>
                                                <a:rPr lang="en-US" sz="2400" i="1">
                                                  <a:latin typeface="Cambria Math" panose="02040503050406030204" pitchFamily="18" charset="0"/>
                                                </a:rPr>
                                                <m:t>2</m:t>
                                              </m:r>
                                            </m:sup>
                                          </m:sSup>
                                        </m:num>
                                        <m:den>
                                          <m:r>
                                            <a:rPr lang="en-US" sz="2400" i="1">
                                              <a:latin typeface="Cambria Math" panose="02040503050406030204" pitchFamily="18" charset="0"/>
                                              <a:ea typeface="Cambria Math" panose="02040503050406030204" pitchFamily="18" charset="0"/>
                                            </a:rPr>
                                            <m:t>2</m:t>
                                          </m:r>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𝑖</m:t>
                                              </m:r>
                                            </m:sub>
                                            <m:sup>
                                              <m:r>
                                                <a:rPr lang="en-US" sz="2400" i="1">
                                                  <a:latin typeface="Cambria Math" panose="02040503050406030204" pitchFamily="18" charset="0"/>
                                                  <a:ea typeface="Cambria Math" panose="02040503050406030204" pitchFamily="18" charset="0"/>
                                                </a:rPr>
                                                <m:t>2</m:t>
                                              </m:r>
                                            </m:sup>
                                          </m:sSubSup>
                                        </m:den>
                                      </m:f>
                                    </m:e>
                                  </m:d>
                                </m:e>
                              </m:func>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𝑖</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0,…,319</m:t>
                                  </m:r>
                                </m:e>
                              </m:d>
                              <m:r>
                                <a:rPr lang="en-US" sz="2400" i="1">
                                  <a:latin typeface="Cambria Math" panose="02040503050406030204" pitchFamily="18" charset="0"/>
                                  <a:ea typeface="Cambria Math" panose="02040503050406030204" pitchFamily="18" charset="0"/>
                                </a:rPr>
                                <m:t> </m:t>
                              </m:r>
                              <m:r>
                                <m:rPr>
                                  <m:nor/>
                                </m:rPr>
                                <a:rPr lang="en-US" sz="2400" dirty="0">
                                  <a:ea typeface="Cambria Math" panose="02040503050406030204" pitchFamily="18" charset="0"/>
                                </a:rPr>
                                <m:t> </m:t>
                              </m:r>
                            </m:e>
                            <m:e>
                              <m:sSub>
                                <m:sSubPr>
                                  <m:ctrlPr>
                                    <a:rPr lang="en-US" sz="2400" i="1">
                                      <a:latin typeface="Cambria Math" panose="02040503050406030204" pitchFamily="18" charset="0"/>
                                    </a:rPr>
                                  </m:ctrlPr>
                                </m:sSubPr>
                                <m:e>
                                  <m:r>
                                    <a:rPr lang="en-US" sz="2400" i="1">
                                      <a:latin typeface="Cambria Math" panose="02040503050406030204" pitchFamily="18" charset="0"/>
                                    </a:rPr>
                                    <m:t>𝐼𝐿𝑆</m:t>
                                  </m:r>
                                </m:e>
                                <m:sub>
                                  <m:r>
                                    <a:rPr lang="en-US" sz="2400" i="1">
                                      <a:latin typeface="Cambria Math" panose="02040503050406030204" pitchFamily="18" charset="0"/>
                                    </a:rPr>
                                    <m:t>2.</m:t>
                                  </m:r>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𝑥</m:t>
                                  </m:r>
                                </m:e>
                              </m:d>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𝐴</m:t>
                                  </m:r>
                                </m:e>
                                <m:sub>
                                  <m:r>
                                    <a:rPr lang="en-US" sz="2400" i="1">
                                      <a:latin typeface="Cambria Math" panose="02040503050406030204" pitchFamily="18" charset="0"/>
                                      <a:ea typeface="Cambria Math" panose="02040503050406030204" pitchFamily="18" charset="0"/>
                                    </a:rPr>
                                    <m:t>1,</m:t>
                                  </m:r>
                                  <m:r>
                                    <a:rPr lang="en-US" sz="2400" i="1">
                                      <a:latin typeface="Cambria Math" panose="02040503050406030204" pitchFamily="18" charset="0"/>
                                      <a:ea typeface="Cambria Math" panose="02040503050406030204" pitchFamily="18" charset="0"/>
                                    </a:rPr>
                                    <m:t>𝑖</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𝐴</m:t>
                                  </m:r>
                                </m:e>
                                <m:sub>
                                  <m:r>
                                    <a:rPr lang="en-US" sz="2400" i="1">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𝑖</m:t>
                                  </m:r>
                                </m:sub>
                              </m:sSub>
                              <m:r>
                                <m:rPr>
                                  <m:sty m:val="p"/>
                                </m:rPr>
                                <a:rPr lang="en-US" sz="2400">
                                  <a:latin typeface="Cambria Math" panose="02040503050406030204" pitchFamily="18" charset="0"/>
                                  <a:ea typeface="Cambria Math" panose="02040503050406030204" pitchFamily="18" charset="0"/>
                                </a:rPr>
                                <m:t>exp</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𝜈</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𝑏</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num>
                                    <m:den>
                                      <m:r>
                                        <a:rPr lang="en-US" sz="2400" i="1">
                                          <a:latin typeface="Cambria Math" panose="02040503050406030204" pitchFamily="18" charset="0"/>
                                          <a:ea typeface="Cambria Math" panose="02040503050406030204" pitchFamily="18" charset="0"/>
                                        </a:rPr>
                                        <m:t>2</m:t>
                                      </m:r>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𝑖</m:t>
                                          </m:r>
                                        </m:sub>
                                        <m:sup>
                                          <m:r>
                                            <a:rPr lang="en-US" sz="2400" i="1">
                                              <a:latin typeface="Cambria Math" panose="02040503050406030204" pitchFamily="18" charset="0"/>
                                              <a:ea typeface="Cambria Math" panose="02040503050406030204" pitchFamily="18" charset="0"/>
                                            </a:rPr>
                                            <m:t>2</m:t>
                                          </m:r>
                                        </m:sup>
                                      </m:sSubSup>
                                    </m:den>
                                  </m:f>
                                </m:e>
                              </m:d>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𝑖</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0,…,319</m:t>
                                  </m:r>
                                </m:e>
                              </m:d>
                            </m:e>
                          </m:eqArr>
                        </m:e>
                      </m:d>
                    </m:oMath>
                  </m:oMathPara>
                </a14:m>
                <a:endParaRPr lang="en-US" sz="2400" dirty="0"/>
              </a:p>
            </p:txBody>
          </p:sp>
        </mc:Choice>
        <mc:Fallback xmlns="">
          <p:sp>
            <p:nvSpPr>
              <p:cNvPr id="13" name="TextBox 12">
                <a:extLst>
                  <a:ext uri="{FF2B5EF4-FFF2-40B4-BE49-F238E27FC236}">
                    <a16:creationId xmlns:a16="http://schemas.microsoft.com/office/drawing/2014/main" id="{590F2BCA-F207-0E4B-AE53-4F627A142B10}"/>
                  </a:ext>
                </a:extLst>
              </p:cNvPr>
              <p:cNvSpPr txBox="1">
                <a:spLocks noRot="1" noChangeAspect="1" noMove="1" noResize="1" noEditPoints="1" noAdjustHandles="1" noChangeArrowheads="1" noChangeShapeType="1" noTextEdit="1"/>
              </p:cNvSpPr>
              <p:nvPr/>
            </p:nvSpPr>
            <p:spPr>
              <a:xfrm>
                <a:off x="63142" y="4335341"/>
                <a:ext cx="8452208" cy="19497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432AC7C-3A5E-1D48-ACD9-43CDFB0ADECE}"/>
                  </a:ext>
                </a:extLst>
              </p:cNvPr>
              <p:cNvSpPr txBox="1"/>
              <p:nvPr/>
            </p:nvSpPr>
            <p:spPr>
              <a:xfrm>
                <a:off x="8087954" y="1855309"/>
                <a:ext cx="3370621" cy="175714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d>
                        <m:dPr>
                          <m:begChr m:val="{"/>
                          <m:endChr m:val=""/>
                          <m:ctrlPr>
                            <a:rPr lang="en-US" sz="2400" i="1" smtClean="0">
                              <a:latin typeface="Cambria Math" panose="02040503050406030204" pitchFamily="18" charset="0"/>
                            </a:rPr>
                          </m:ctrlPr>
                        </m:dPr>
                        <m:e>
                          <m:eqArr>
                            <m:eqArrPr>
                              <m:ctrlPr>
                                <a:rPr lang="en-US" sz="2400" i="1" smtClean="0">
                                  <a:latin typeface="Cambria Math" panose="02040503050406030204" pitchFamily="18" charset="0"/>
                                </a:rPr>
                              </m:ctrlPr>
                            </m:eqArrPr>
                            <m:e>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1,</m:t>
                                  </m:r>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𝑖</m:t>
                              </m:r>
                            </m:e>
                            <m:e>
                              <m:sSub>
                                <m:sSubPr>
                                  <m:ctrlPr>
                                    <a:rPr lang="en-US" sz="2400" i="1">
                                      <a:latin typeface="Cambria Math" panose="02040503050406030204" pitchFamily="18" charset="0"/>
                                    </a:rPr>
                                  </m:ctrlPr>
                                </m:sSubPr>
                                <m:e>
                                  <m:r>
                                    <a:rPr lang="en-US" sz="2400" i="1">
                                      <a:latin typeface="Cambria Math" panose="02040503050406030204" pitchFamily="18" charset="0"/>
                                    </a:rPr>
                                    <m:t>𝐴</m:t>
                                  </m:r>
                                </m:e>
                                <m:sub>
                                  <m:r>
                                    <a:rPr lang="en-US" sz="2400" b="0" i="1" smtClean="0">
                                      <a:latin typeface="Cambria Math" panose="02040503050406030204" pitchFamily="18" charset="0"/>
                                    </a:rPr>
                                    <m:t>2</m:t>
                                  </m:r>
                                  <m:r>
                                    <a:rPr lang="en-US" sz="2400" i="1">
                                      <a:latin typeface="Cambria Math" panose="02040503050406030204" pitchFamily="18" charset="0"/>
                                    </a:rPr>
                                    <m:t>,</m:t>
                                  </m:r>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2</m:t>
                                  </m:r>
                                </m:sub>
                              </m:sSub>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𝑖</m:t>
                              </m:r>
                            </m:e>
                            <m:e>
                              <m:sSub>
                                <m:sSubPr>
                                  <m:ctrlPr>
                                    <a:rPr lang="en-US" sz="240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𝑏</m:t>
                                  </m:r>
                                </m:e>
                                <m:sub>
                                  <m:r>
                                    <a:rPr lang="en-US" sz="2400" b="0" i="1" smtClean="0">
                                      <a:latin typeface="Cambria Math" panose="02040503050406030204" pitchFamily="18" charset="0"/>
                                      <a:ea typeface="Cambria Math" panose="02040503050406030204" pitchFamily="18" charset="0"/>
                                    </a:rPr>
                                    <m:t>𝑖</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𝑝𝑜𝑙𝑦</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𝑏</m:t>
                                  </m:r>
                                </m:e>
                                <m:sub>
                                  <m:r>
                                    <a:rPr lang="en-US" sz="2400" b="0" i="1" smtClean="0">
                                      <a:latin typeface="Cambria Math" panose="02040503050406030204" pitchFamily="18" charset="0"/>
                                      <a:ea typeface="Cambria Math" panose="02040503050406030204" pitchFamily="18" charset="0"/>
                                    </a:rPr>
                                    <m:t>0…3</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𝑖</m:t>
                              </m:r>
                              <m:r>
                                <a:rPr lang="en-US" sz="2400" b="0" i="1" smtClean="0">
                                  <a:latin typeface="Cambria Math" panose="02040503050406030204" pitchFamily="18" charset="0"/>
                                  <a:ea typeface="Cambria Math" panose="02040503050406030204" pitchFamily="18" charset="0"/>
                                </a:rPr>
                                <m:t>)</m:t>
                              </m:r>
                            </m:e>
                            <m:e>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ea typeface="Cambria Math" panose="02040503050406030204" pitchFamily="18" charset="0"/>
                                    </a:rPr>
                                    <m:t>𝑖</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𝜎</m:t>
                              </m:r>
                              <m:r>
                                <a:rPr lang="en-US" sz="2400" b="0" i="1"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𝑖</m:t>
                              </m:r>
                            </m:e>
                          </m:eqArr>
                        </m:e>
                      </m:d>
                    </m:oMath>
                  </m:oMathPara>
                </a14:m>
                <a:endParaRPr lang="en-US" sz="2400" dirty="0"/>
              </a:p>
            </p:txBody>
          </p:sp>
        </mc:Choice>
        <mc:Fallback xmlns="">
          <p:sp>
            <p:nvSpPr>
              <p:cNvPr id="14" name="TextBox 13">
                <a:extLst>
                  <a:ext uri="{FF2B5EF4-FFF2-40B4-BE49-F238E27FC236}">
                    <a16:creationId xmlns:a16="http://schemas.microsoft.com/office/drawing/2014/main" id="{9432AC7C-3A5E-1D48-ACD9-43CDFB0ADECE}"/>
                  </a:ext>
                </a:extLst>
              </p:cNvPr>
              <p:cNvSpPr txBox="1">
                <a:spLocks noRot="1" noChangeAspect="1" noMove="1" noResize="1" noEditPoints="1" noAdjustHandles="1" noChangeArrowheads="1" noChangeShapeType="1" noTextEdit="1"/>
              </p:cNvSpPr>
              <p:nvPr/>
            </p:nvSpPr>
            <p:spPr>
              <a:xfrm>
                <a:off x="8087954" y="1855309"/>
                <a:ext cx="3370621" cy="1757148"/>
              </a:xfrm>
              <a:prstGeom prst="rect">
                <a:avLst/>
              </a:prstGeom>
              <a:blipFill>
                <a:blip r:embed="rId5"/>
                <a:stretch>
                  <a:fillRect b="-714"/>
                </a:stretch>
              </a:blipFill>
            </p:spPr>
            <p:txBody>
              <a:bodyPr/>
              <a:lstStyle/>
              <a:p>
                <a:r>
                  <a:rPr lang="en-US">
                    <a:noFill/>
                  </a:rPr>
                  <a:t> </a:t>
                </a:r>
              </a:p>
            </p:txBody>
          </p:sp>
        </mc:Fallback>
      </mc:AlternateContent>
    </p:spTree>
    <p:extLst>
      <p:ext uri="{BB962C8B-B14F-4D97-AF65-F5344CB8AC3E}">
        <p14:creationId xmlns:p14="http://schemas.microsoft.com/office/powerpoint/2010/main" val="2150030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40A464-7B4E-3B49-8D80-E6853B9C2A99}"/>
              </a:ext>
            </a:extLst>
          </p:cNvPr>
          <p:cNvSpPr>
            <a:spLocks noGrp="1"/>
          </p:cNvSpPr>
          <p:nvPr>
            <p:ph type="title"/>
          </p:nvPr>
        </p:nvSpPr>
        <p:spPr>
          <a:xfrm>
            <a:off x="0" y="1"/>
            <a:ext cx="10414660" cy="814388"/>
          </a:xfrm>
        </p:spPr>
        <p:txBody>
          <a:bodyPr>
            <a:normAutofit/>
          </a:bodyPr>
          <a:lstStyle/>
          <a:p>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Order 165: functional form for the ILS</a:t>
            </a:r>
            <a:endParaRPr lang="en-US" sz="36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pic>
        <p:nvPicPr>
          <p:cNvPr id="6" name="Picture 5" descr="Graphical user interface, application&#10;&#10;Description automatically generated">
            <a:extLst>
              <a:ext uri="{FF2B5EF4-FFF2-40B4-BE49-F238E27FC236}">
                <a16:creationId xmlns:a16="http://schemas.microsoft.com/office/drawing/2014/main" id="{A70F33AB-75DE-A748-B7F3-847D32859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22577"/>
            <a:ext cx="12192000" cy="4498495"/>
          </a:xfrm>
          <a:prstGeom prst="rect">
            <a:avLst/>
          </a:prstGeom>
        </p:spPr>
      </p:pic>
      <p:sp>
        <p:nvSpPr>
          <p:cNvPr id="10" name="Title 1">
            <a:extLst>
              <a:ext uri="{FF2B5EF4-FFF2-40B4-BE49-F238E27FC236}">
                <a16:creationId xmlns:a16="http://schemas.microsoft.com/office/drawing/2014/main" id="{C6894FC0-576F-6242-ABA1-27DE2CED211F}"/>
              </a:ext>
            </a:extLst>
          </p:cNvPr>
          <p:cNvSpPr txBox="1">
            <a:spLocks/>
          </p:cNvSpPr>
          <p:nvPr/>
        </p:nvSpPr>
        <p:spPr>
          <a:xfrm>
            <a:off x="827932" y="5601924"/>
            <a:ext cx="4910880" cy="6669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ILS computed from the spectrum</a:t>
            </a:r>
            <a:endParaRPr lang="en-US" sz="28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11" name="Title 1">
            <a:extLst>
              <a:ext uri="{FF2B5EF4-FFF2-40B4-BE49-F238E27FC236}">
                <a16:creationId xmlns:a16="http://schemas.microsoft.com/office/drawing/2014/main" id="{F7B7FC44-E818-AE4E-8F2C-C82FB2DA974F}"/>
              </a:ext>
            </a:extLst>
          </p:cNvPr>
          <p:cNvSpPr txBox="1">
            <a:spLocks/>
          </p:cNvSpPr>
          <p:nvPr/>
        </p:nvSpPr>
        <p:spPr>
          <a:xfrm>
            <a:off x="6909644" y="5601924"/>
            <a:ext cx="4910880" cy="6669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Modeled ILS</a:t>
            </a:r>
            <a:endParaRPr lang="en-US" sz="28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7" name="Rectangle 6">
            <a:extLst>
              <a:ext uri="{FF2B5EF4-FFF2-40B4-BE49-F238E27FC236}">
                <a16:creationId xmlns:a16="http://schemas.microsoft.com/office/drawing/2014/main" id="{B49A5753-1D1B-EA4E-BF0C-EB6DC3ABAFDF}"/>
              </a:ext>
            </a:extLst>
          </p:cNvPr>
          <p:cNvSpPr/>
          <p:nvPr/>
        </p:nvSpPr>
        <p:spPr>
          <a:xfrm>
            <a:off x="827932" y="1268727"/>
            <a:ext cx="4787056" cy="60007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A70009-983B-C546-8841-4938C21FC320}"/>
              </a:ext>
            </a:extLst>
          </p:cNvPr>
          <p:cNvSpPr/>
          <p:nvPr/>
        </p:nvSpPr>
        <p:spPr>
          <a:xfrm>
            <a:off x="827932" y="4324350"/>
            <a:ext cx="4787056" cy="60007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982F013-0E5E-8F48-862E-5F5E089CE84C}"/>
              </a:ext>
            </a:extLst>
          </p:cNvPr>
          <p:cNvCxnSpPr/>
          <p:nvPr/>
        </p:nvCxnSpPr>
        <p:spPr>
          <a:xfrm>
            <a:off x="827932" y="3171824"/>
            <a:ext cx="47870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5E6490-8556-3046-B9BB-D7E917C29082}"/>
              </a:ext>
            </a:extLst>
          </p:cNvPr>
          <p:cNvCxnSpPr>
            <a:cxnSpLocks/>
          </p:cNvCxnSpPr>
          <p:nvPr/>
        </p:nvCxnSpPr>
        <p:spPr>
          <a:xfrm>
            <a:off x="7058025" y="3171824"/>
            <a:ext cx="486727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Freeform 17">
            <a:extLst>
              <a:ext uri="{FF2B5EF4-FFF2-40B4-BE49-F238E27FC236}">
                <a16:creationId xmlns:a16="http://schemas.microsoft.com/office/drawing/2014/main" id="{2D2F1ECD-BDF1-6145-8AFB-A0E6DA2C4388}"/>
              </a:ext>
            </a:extLst>
          </p:cNvPr>
          <p:cNvSpPr/>
          <p:nvPr/>
        </p:nvSpPr>
        <p:spPr>
          <a:xfrm>
            <a:off x="871538" y="2614613"/>
            <a:ext cx="4829175" cy="500062"/>
          </a:xfrm>
          <a:custGeom>
            <a:avLst/>
            <a:gdLst>
              <a:gd name="connsiteX0" fmla="*/ 0 w 4829175"/>
              <a:gd name="connsiteY0" fmla="*/ 500062 h 500062"/>
              <a:gd name="connsiteX1" fmla="*/ 1114425 w 4829175"/>
              <a:gd name="connsiteY1" fmla="*/ 385762 h 500062"/>
              <a:gd name="connsiteX2" fmla="*/ 2771775 w 4829175"/>
              <a:gd name="connsiteY2" fmla="*/ 214312 h 500062"/>
              <a:gd name="connsiteX3" fmla="*/ 4014787 w 4829175"/>
              <a:gd name="connsiteY3" fmla="*/ 100012 h 500062"/>
              <a:gd name="connsiteX4" fmla="*/ 4743450 w 4829175"/>
              <a:gd name="connsiteY4" fmla="*/ 28575 h 500062"/>
              <a:gd name="connsiteX5" fmla="*/ 4786312 w 4829175"/>
              <a:gd name="connsiteY5"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175" h="500062">
                <a:moveTo>
                  <a:pt x="0" y="500062"/>
                </a:moveTo>
                <a:lnTo>
                  <a:pt x="1114425" y="385762"/>
                </a:lnTo>
                <a:lnTo>
                  <a:pt x="2771775" y="214312"/>
                </a:lnTo>
                <a:lnTo>
                  <a:pt x="4014787" y="100012"/>
                </a:lnTo>
                <a:lnTo>
                  <a:pt x="4743450" y="28575"/>
                </a:lnTo>
                <a:cubicBezTo>
                  <a:pt x="4872038" y="11906"/>
                  <a:pt x="4829175" y="5953"/>
                  <a:pt x="4786312" y="0"/>
                </a:cubicBezTo>
              </a:path>
            </a:pathLst>
          </a:custGeom>
          <a:noFill/>
          <a:ln w="412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5F203528-ADA3-194C-A40D-8C471918C907}"/>
              </a:ext>
            </a:extLst>
          </p:cNvPr>
          <p:cNvSpPr/>
          <p:nvPr/>
        </p:nvSpPr>
        <p:spPr>
          <a:xfrm>
            <a:off x="7067557" y="2595557"/>
            <a:ext cx="4829175" cy="500062"/>
          </a:xfrm>
          <a:custGeom>
            <a:avLst/>
            <a:gdLst>
              <a:gd name="connsiteX0" fmla="*/ 0 w 4829175"/>
              <a:gd name="connsiteY0" fmla="*/ 500062 h 500062"/>
              <a:gd name="connsiteX1" fmla="*/ 1114425 w 4829175"/>
              <a:gd name="connsiteY1" fmla="*/ 385762 h 500062"/>
              <a:gd name="connsiteX2" fmla="*/ 2771775 w 4829175"/>
              <a:gd name="connsiteY2" fmla="*/ 214312 h 500062"/>
              <a:gd name="connsiteX3" fmla="*/ 4014787 w 4829175"/>
              <a:gd name="connsiteY3" fmla="*/ 100012 h 500062"/>
              <a:gd name="connsiteX4" fmla="*/ 4743450 w 4829175"/>
              <a:gd name="connsiteY4" fmla="*/ 28575 h 500062"/>
              <a:gd name="connsiteX5" fmla="*/ 4786312 w 4829175"/>
              <a:gd name="connsiteY5"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175" h="500062">
                <a:moveTo>
                  <a:pt x="0" y="500062"/>
                </a:moveTo>
                <a:lnTo>
                  <a:pt x="1114425" y="385762"/>
                </a:lnTo>
                <a:lnTo>
                  <a:pt x="2771775" y="214312"/>
                </a:lnTo>
                <a:lnTo>
                  <a:pt x="4014787" y="100012"/>
                </a:lnTo>
                <a:lnTo>
                  <a:pt x="4743450" y="28575"/>
                </a:lnTo>
                <a:cubicBezTo>
                  <a:pt x="4872038" y="11906"/>
                  <a:pt x="4829175" y="5953"/>
                  <a:pt x="4786312" y="0"/>
                </a:cubicBezTo>
              </a:path>
            </a:pathLst>
          </a:custGeom>
          <a:noFill/>
          <a:ln w="412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849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40A464-7B4E-3B49-8D80-E6853B9C2A99}"/>
              </a:ext>
            </a:extLst>
          </p:cNvPr>
          <p:cNvSpPr>
            <a:spLocks noGrp="1"/>
          </p:cNvSpPr>
          <p:nvPr>
            <p:ph type="title"/>
          </p:nvPr>
        </p:nvSpPr>
        <p:spPr>
          <a:xfrm>
            <a:off x="0" y="0"/>
            <a:ext cx="11601450" cy="785813"/>
          </a:xfrm>
        </p:spPr>
        <p:txBody>
          <a:bodyPr>
            <a:normAutofit/>
          </a:bodyPr>
          <a:lstStyle/>
          <a:p>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Order 165: are we immune from altitude (i.e. line saturation)?</a:t>
            </a:r>
            <a:endParaRPr lang="en-US" sz="36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 name="Rectangle 1">
            <a:extLst>
              <a:ext uri="{FF2B5EF4-FFF2-40B4-BE49-F238E27FC236}">
                <a16:creationId xmlns:a16="http://schemas.microsoft.com/office/drawing/2014/main" id="{B7FAD55D-99C1-AF47-9101-0501F31C7600}"/>
              </a:ext>
            </a:extLst>
          </p:cNvPr>
          <p:cNvSpPr/>
          <p:nvPr/>
        </p:nvSpPr>
        <p:spPr>
          <a:xfrm>
            <a:off x="6029354" y="5437044"/>
            <a:ext cx="6581768" cy="1077218"/>
          </a:xfrm>
          <a:prstGeom prst="rect">
            <a:avLst/>
          </a:prstGeom>
        </p:spPr>
        <p:txBody>
          <a:bodyPr wrap="square">
            <a:spAutoFit/>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b</a:t>
            </a:r>
            <a:r>
              <a:rPr lang="en-US" sz="1600" baseline="-25000" dirty="0">
                <a:latin typeface="Helvetica Neue" panose="02000503000000020004" pitchFamily="2" charset="0"/>
                <a:ea typeface="Helvetica Neue" panose="02000503000000020004" pitchFamily="2" charset="0"/>
                <a:cs typeface="Helvetica Neue" panose="02000503000000020004" pitchFamily="2" charset="0"/>
              </a:rPr>
              <a:t>0…3</a:t>
            </a:r>
            <a:r>
              <a:rPr lang="en-US" sz="1600" dirty="0">
                <a:latin typeface="Helvetica Neue" panose="02000503000000020004" pitchFamily="2" charset="0"/>
                <a:ea typeface="Helvetica Neue" panose="02000503000000020004" pitchFamily="2" charset="0"/>
                <a:cs typeface="Helvetica Neue" panose="02000503000000020004" pitchFamily="2" charset="0"/>
              </a:rPr>
              <a:t> = 1.17410e-09, -2.81659e-06,  1.68969e-03, -2.27274e-03</a:t>
            </a:r>
          </a:p>
          <a:p>
            <a:r>
              <a:rPr lang="en-US" sz="1600" dirty="0">
                <a:latin typeface="Helvetica Neue" panose="02000503000000020004" pitchFamily="2" charset="0"/>
                <a:ea typeface="Helvetica Neue" panose="02000503000000020004" pitchFamily="2" charset="0"/>
                <a:cs typeface="Helvetica Neue" panose="02000503000000020004" pitchFamily="2" charset="0"/>
              </a:rPr>
              <a:t>(shift -0.002 to 0.288 cm</a:t>
            </a:r>
            <a:r>
              <a:rPr lang="en-US" sz="1600" baseline="30000" dirty="0">
                <a:latin typeface="Helvetica Neue" panose="02000503000000020004" pitchFamily="2" charset="0"/>
                <a:ea typeface="Helvetica Neue" panose="02000503000000020004" pitchFamily="2" charset="0"/>
                <a:cs typeface="Helvetica Neue" panose="02000503000000020004" pitchFamily="2" charset="0"/>
              </a:rPr>
              <a:t>-1</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a:p>
            <a:pPr marL="285750" indent="-285750">
              <a:buFont typeface="Symbol" pitchFamily="2" charset="2"/>
              <a:buChar char="s"/>
            </a:pPr>
            <a:r>
              <a:rPr lang="en-US" sz="1600" dirty="0">
                <a:latin typeface="Helvetica Neue" panose="02000503000000020004" pitchFamily="2" charset="0"/>
                <a:ea typeface="Helvetica Neue" panose="02000503000000020004" pitchFamily="2" charset="0"/>
                <a:cs typeface="Helvetica Neue" panose="02000503000000020004" pitchFamily="2" charset="0"/>
              </a:rPr>
              <a:t>= 9.30255e-02 cm</a:t>
            </a:r>
            <a:r>
              <a:rPr lang="en-US" sz="1600" baseline="30000" dirty="0">
                <a:latin typeface="Helvetica Neue" panose="02000503000000020004" pitchFamily="2" charset="0"/>
                <a:ea typeface="Helvetica Neue" panose="02000503000000020004" pitchFamily="2" charset="0"/>
                <a:cs typeface="Helvetica Neue" panose="02000503000000020004" pitchFamily="2" charset="0"/>
              </a:rPr>
              <a:t>-1</a:t>
            </a:r>
            <a:r>
              <a:rPr lang="en-US" sz="1600" dirty="0">
                <a:latin typeface="Helvetica Neue" panose="02000503000000020004" pitchFamily="2" charset="0"/>
                <a:ea typeface="Helvetica Neue" panose="02000503000000020004" pitchFamily="2" charset="0"/>
                <a:cs typeface="Helvetica Neue" panose="02000503000000020004" pitchFamily="2" charset="0"/>
              </a:rPr>
              <a:t> </a:t>
            </a:r>
          </a:p>
          <a:p>
            <a:r>
              <a:rPr lang="en-US" sz="1600" dirty="0">
                <a:latin typeface="Helvetica Neue" panose="02000503000000020004" pitchFamily="2" charset="0"/>
                <a:ea typeface="Helvetica Neue" panose="02000503000000020004" pitchFamily="2" charset="0"/>
                <a:cs typeface="Helvetica Neue" panose="02000503000000020004" pitchFamily="2" charset="0"/>
              </a:rPr>
              <a:t>A</a:t>
            </a:r>
            <a:r>
              <a:rPr lang="en-US" sz="1600" baseline="-25000" dirty="0">
                <a:latin typeface="Helvetica Neue" panose="02000503000000020004" pitchFamily="2" charset="0"/>
                <a:ea typeface="Helvetica Neue" panose="02000503000000020004" pitchFamily="2" charset="0"/>
                <a:cs typeface="Helvetica Neue" panose="02000503000000020004" pitchFamily="2" charset="0"/>
              </a:rPr>
              <a:t>2</a:t>
            </a:r>
            <a:r>
              <a:rPr lang="en-US" sz="1600" dirty="0">
                <a:latin typeface="Helvetica Neue" panose="02000503000000020004" pitchFamily="2" charset="0"/>
                <a:ea typeface="Helvetica Neue" panose="02000503000000020004" pitchFamily="2" charset="0"/>
                <a:cs typeface="Helvetica Neue" panose="02000503000000020004" pitchFamily="2" charset="0"/>
              </a:rPr>
              <a:t> = 2.36054e-01 </a:t>
            </a:r>
          </a:p>
        </p:txBody>
      </p:sp>
      <p:pic>
        <p:nvPicPr>
          <p:cNvPr id="4" name="Picture 3" descr="A screenshot of a computer&#10;&#10;Description automatically generated with medium confidence">
            <a:extLst>
              <a:ext uri="{FF2B5EF4-FFF2-40B4-BE49-F238E27FC236}">
                <a16:creationId xmlns:a16="http://schemas.microsoft.com/office/drawing/2014/main" id="{0858BB9B-6959-BE47-90EE-3B8C27ECEC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27" y="587991"/>
            <a:ext cx="3071797" cy="2264758"/>
          </a:xfrm>
          <a:prstGeom prst="rect">
            <a:avLst/>
          </a:prstGeom>
        </p:spPr>
      </p:pic>
      <p:sp>
        <p:nvSpPr>
          <p:cNvPr id="17" name="Rectangle 16">
            <a:extLst>
              <a:ext uri="{FF2B5EF4-FFF2-40B4-BE49-F238E27FC236}">
                <a16:creationId xmlns:a16="http://schemas.microsoft.com/office/drawing/2014/main" id="{85B9AF40-50FB-584A-84B7-DCE63560E678}"/>
              </a:ext>
            </a:extLst>
          </p:cNvPr>
          <p:cNvSpPr/>
          <p:nvPr/>
        </p:nvSpPr>
        <p:spPr>
          <a:xfrm>
            <a:off x="6029354" y="1489510"/>
            <a:ext cx="6581768" cy="1077218"/>
          </a:xfrm>
          <a:prstGeom prst="rect">
            <a:avLst/>
          </a:prstGeom>
        </p:spPr>
        <p:txBody>
          <a:bodyPr wrap="square">
            <a:spAutoFit/>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b</a:t>
            </a:r>
            <a:r>
              <a:rPr lang="en-US" sz="1600" baseline="-25000" dirty="0">
                <a:latin typeface="Helvetica Neue" panose="02000503000000020004" pitchFamily="2" charset="0"/>
                <a:ea typeface="Helvetica Neue" panose="02000503000000020004" pitchFamily="2" charset="0"/>
                <a:cs typeface="Helvetica Neue" panose="02000503000000020004" pitchFamily="2" charset="0"/>
              </a:rPr>
              <a:t>0…3</a:t>
            </a:r>
            <a:r>
              <a:rPr lang="en-US" sz="1600" dirty="0">
                <a:latin typeface="Helvetica Neue" panose="02000503000000020004" pitchFamily="2" charset="0"/>
                <a:ea typeface="Helvetica Neue" panose="02000503000000020004" pitchFamily="2" charset="0"/>
                <a:cs typeface="Helvetica Neue" panose="02000503000000020004" pitchFamily="2" charset="0"/>
              </a:rPr>
              <a:t> = -1.35561e-10, -2.47316e-06,  1.50305e-03,  7.37273e-03</a:t>
            </a:r>
          </a:p>
          <a:p>
            <a:r>
              <a:rPr lang="en-US" sz="1600" dirty="0">
                <a:latin typeface="Helvetica Neue" panose="02000503000000020004" pitchFamily="2" charset="0"/>
                <a:ea typeface="Helvetica Neue" panose="02000503000000020004" pitchFamily="2" charset="0"/>
                <a:cs typeface="Helvetica Neue" panose="02000503000000020004" pitchFamily="2" charset="0"/>
              </a:rPr>
              <a:t>(shift 0.007 to 0.23 cm</a:t>
            </a:r>
            <a:r>
              <a:rPr lang="en-US" sz="1600" baseline="30000" dirty="0">
                <a:latin typeface="Helvetica Neue" panose="02000503000000020004" pitchFamily="2" charset="0"/>
                <a:ea typeface="Helvetica Neue" panose="02000503000000020004" pitchFamily="2" charset="0"/>
                <a:cs typeface="Helvetica Neue" panose="02000503000000020004" pitchFamily="2" charset="0"/>
              </a:rPr>
              <a:t>-1</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a:p>
            <a:r>
              <a:rPr lang="en-US" sz="1600" dirty="0">
                <a:latin typeface="Symbol" pitchFamily="2" charset="2"/>
                <a:ea typeface="Helvetica Neue" panose="02000503000000020004" pitchFamily="2" charset="0"/>
                <a:cs typeface="Helvetica Neue" panose="02000503000000020004" pitchFamily="2" charset="0"/>
              </a:rPr>
              <a:t>s</a:t>
            </a:r>
            <a:r>
              <a:rPr lang="en-US" sz="1600" dirty="0">
                <a:latin typeface="Helvetica Neue" panose="02000503000000020004" pitchFamily="2" charset="0"/>
                <a:ea typeface="Helvetica Neue" panose="02000503000000020004" pitchFamily="2" charset="0"/>
                <a:cs typeface="Helvetica Neue" panose="02000503000000020004" pitchFamily="2" charset="0"/>
              </a:rPr>
              <a:t> = 1.05804e-01 cm</a:t>
            </a:r>
            <a:r>
              <a:rPr lang="en-US" sz="1600" baseline="30000" dirty="0">
                <a:latin typeface="Helvetica Neue" panose="02000503000000020004" pitchFamily="2" charset="0"/>
                <a:ea typeface="Helvetica Neue" panose="02000503000000020004" pitchFamily="2" charset="0"/>
                <a:cs typeface="Helvetica Neue" panose="02000503000000020004" pitchFamily="2" charset="0"/>
              </a:rPr>
              <a:t>-1</a:t>
            </a:r>
          </a:p>
          <a:p>
            <a:r>
              <a:rPr lang="en-US" sz="1600" dirty="0">
                <a:latin typeface="Helvetica Neue" panose="02000503000000020004" pitchFamily="2" charset="0"/>
                <a:ea typeface="Helvetica Neue" panose="02000503000000020004" pitchFamily="2" charset="0"/>
                <a:cs typeface="Helvetica Neue" panose="02000503000000020004" pitchFamily="2" charset="0"/>
              </a:rPr>
              <a:t>A</a:t>
            </a:r>
            <a:r>
              <a:rPr lang="en-US" sz="1600" baseline="-25000" dirty="0">
                <a:latin typeface="Helvetica Neue" panose="02000503000000020004" pitchFamily="2" charset="0"/>
                <a:ea typeface="Helvetica Neue" panose="02000503000000020004" pitchFamily="2" charset="0"/>
                <a:cs typeface="Helvetica Neue" panose="02000503000000020004" pitchFamily="2" charset="0"/>
              </a:rPr>
              <a:t>2</a:t>
            </a:r>
            <a:r>
              <a:rPr lang="en-US" sz="1600" dirty="0">
                <a:latin typeface="Helvetica Neue" panose="02000503000000020004" pitchFamily="2" charset="0"/>
                <a:ea typeface="Helvetica Neue" panose="02000503000000020004" pitchFamily="2" charset="0"/>
                <a:cs typeface="Helvetica Neue" panose="02000503000000020004" pitchFamily="2" charset="0"/>
              </a:rPr>
              <a:t> = 2.85389e-01 </a:t>
            </a:r>
          </a:p>
        </p:txBody>
      </p:sp>
      <p:pic>
        <p:nvPicPr>
          <p:cNvPr id="9" name="Picture 8" descr="A picture containing graphical user interface&#10;&#10;Description automatically generated">
            <a:extLst>
              <a:ext uri="{FF2B5EF4-FFF2-40B4-BE49-F238E27FC236}">
                <a16:creationId xmlns:a16="http://schemas.microsoft.com/office/drawing/2014/main" id="{7E19A686-690E-4A46-8B6B-C682D1DFC2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4363" y="662376"/>
            <a:ext cx="3019279" cy="2258116"/>
          </a:xfrm>
          <a:prstGeom prst="rect">
            <a:avLst/>
          </a:prstGeom>
        </p:spPr>
      </p:pic>
      <p:sp>
        <p:nvSpPr>
          <p:cNvPr id="21" name="Title 1">
            <a:extLst>
              <a:ext uri="{FF2B5EF4-FFF2-40B4-BE49-F238E27FC236}">
                <a16:creationId xmlns:a16="http://schemas.microsoft.com/office/drawing/2014/main" id="{16F65788-8D32-E54D-9E21-14E1987C2F1C}"/>
              </a:ext>
            </a:extLst>
          </p:cNvPr>
          <p:cNvSpPr txBox="1">
            <a:spLocks/>
          </p:cNvSpPr>
          <p:nvPr/>
        </p:nvSpPr>
        <p:spPr>
          <a:xfrm>
            <a:off x="6029353" y="4814673"/>
            <a:ext cx="4557683" cy="666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 = 130 km, bin 3 (not saturated)</a:t>
            </a:r>
            <a:endParaRPr lang="en-US" sz="24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2" name="Title 1">
            <a:extLst>
              <a:ext uri="{FF2B5EF4-FFF2-40B4-BE49-F238E27FC236}">
                <a16:creationId xmlns:a16="http://schemas.microsoft.com/office/drawing/2014/main" id="{CD9678EE-8B97-DE42-BDA7-BD253504048C}"/>
              </a:ext>
            </a:extLst>
          </p:cNvPr>
          <p:cNvSpPr txBox="1">
            <a:spLocks/>
          </p:cNvSpPr>
          <p:nvPr/>
        </p:nvSpPr>
        <p:spPr>
          <a:xfrm>
            <a:off x="6029354" y="881220"/>
            <a:ext cx="4557684" cy="666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 = 70 km, bin 3 (VERY saturated)</a:t>
            </a:r>
            <a:endParaRPr lang="en-US" sz="24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pic>
        <p:nvPicPr>
          <p:cNvPr id="14" name="Picture 13" descr="Graphical user interface, application&#10;&#10;Description automatically generated">
            <a:extLst>
              <a:ext uri="{FF2B5EF4-FFF2-40B4-BE49-F238E27FC236}">
                <a16:creationId xmlns:a16="http://schemas.microsoft.com/office/drawing/2014/main" id="{BB1D2458-8AB9-454F-B616-F25CE50EA2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727" y="2621460"/>
            <a:ext cx="2967235" cy="2258116"/>
          </a:xfrm>
          <a:prstGeom prst="rect">
            <a:avLst/>
          </a:prstGeom>
        </p:spPr>
      </p:pic>
      <p:pic>
        <p:nvPicPr>
          <p:cNvPr id="24" name="Picture 23" descr="A picture containing graphical user interface&#10;&#10;Description automatically generated">
            <a:extLst>
              <a:ext uri="{FF2B5EF4-FFF2-40B4-BE49-F238E27FC236}">
                <a16:creationId xmlns:a16="http://schemas.microsoft.com/office/drawing/2014/main" id="{E6EF5666-D007-E245-A337-0EAFA8C02F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6226" y="2658330"/>
            <a:ext cx="2975551" cy="2224098"/>
          </a:xfrm>
          <a:prstGeom prst="rect">
            <a:avLst/>
          </a:prstGeom>
        </p:spPr>
      </p:pic>
      <p:pic>
        <p:nvPicPr>
          <p:cNvPr id="20" name="Picture 19" descr="Graphical user interface, application&#10;&#10;Description automatically generated">
            <a:extLst>
              <a:ext uri="{FF2B5EF4-FFF2-40B4-BE49-F238E27FC236}">
                <a16:creationId xmlns:a16="http://schemas.microsoft.com/office/drawing/2014/main" id="{F0341C20-B679-0F4C-9B02-7612C6550D6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021049" y="4542583"/>
            <a:ext cx="3071798" cy="2339932"/>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A70F33AB-75DE-A748-B7F3-847D328595C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5727" y="4568707"/>
            <a:ext cx="3071797" cy="2313808"/>
          </a:xfrm>
          <a:prstGeom prst="rect">
            <a:avLst/>
          </a:prstGeom>
        </p:spPr>
      </p:pic>
      <p:sp>
        <p:nvSpPr>
          <p:cNvPr id="25" name="Rectangle 24">
            <a:extLst>
              <a:ext uri="{FF2B5EF4-FFF2-40B4-BE49-F238E27FC236}">
                <a16:creationId xmlns:a16="http://schemas.microsoft.com/office/drawing/2014/main" id="{8FBDF4A4-A892-0D44-BBE4-3F2BC768410E}"/>
              </a:ext>
            </a:extLst>
          </p:cNvPr>
          <p:cNvSpPr/>
          <p:nvPr/>
        </p:nvSpPr>
        <p:spPr>
          <a:xfrm>
            <a:off x="6021777" y="3417835"/>
            <a:ext cx="6581768" cy="1077218"/>
          </a:xfrm>
          <a:prstGeom prst="rect">
            <a:avLst/>
          </a:prstGeom>
        </p:spPr>
        <p:txBody>
          <a:bodyPr wrap="square">
            <a:spAutoFit/>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b</a:t>
            </a:r>
            <a:r>
              <a:rPr lang="en-US" sz="1600" baseline="-25000" dirty="0">
                <a:latin typeface="Helvetica Neue" panose="02000503000000020004" pitchFamily="2" charset="0"/>
                <a:ea typeface="Helvetica Neue" panose="02000503000000020004" pitchFamily="2" charset="0"/>
                <a:cs typeface="Helvetica Neue" panose="02000503000000020004" pitchFamily="2" charset="0"/>
              </a:rPr>
              <a:t>0…3</a:t>
            </a:r>
            <a:r>
              <a:rPr lang="en-US" sz="1600" dirty="0">
                <a:latin typeface="Helvetica Neue" panose="02000503000000020004" pitchFamily="2" charset="0"/>
                <a:ea typeface="Helvetica Neue" panose="02000503000000020004" pitchFamily="2" charset="0"/>
                <a:cs typeface="Helvetica Neue" panose="02000503000000020004" pitchFamily="2" charset="0"/>
              </a:rPr>
              <a:t> = -2.15478e-09, -3.44165e-07,  1.20833e-03,  9.42663e-03</a:t>
            </a:r>
          </a:p>
          <a:p>
            <a:r>
              <a:rPr lang="en-US" sz="1600" dirty="0">
                <a:latin typeface="Helvetica Neue" panose="02000503000000020004" pitchFamily="2" charset="0"/>
                <a:ea typeface="Helvetica Neue" panose="02000503000000020004" pitchFamily="2" charset="0"/>
                <a:cs typeface="Helvetica Neue" panose="02000503000000020004" pitchFamily="2" charset="0"/>
              </a:rPr>
              <a:t>(shift 0.009 to 0.289 cm</a:t>
            </a:r>
            <a:r>
              <a:rPr lang="en-US" sz="1600" baseline="30000" dirty="0">
                <a:latin typeface="Helvetica Neue" panose="02000503000000020004" pitchFamily="2" charset="0"/>
                <a:ea typeface="Helvetica Neue" panose="02000503000000020004" pitchFamily="2" charset="0"/>
                <a:cs typeface="Helvetica Neue" panose="02000503000000020004" pitchFamily="2" charset="0"/>
              </a:rPr>
              <a:t>-1</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a:p>
            <a:pPr marL="285750" indent="-285750">
              <a:buFont typeface="Symbol" pitchFamily="2" charset="2"/>
              <a:buChar char="s"/>
            </a:pPr>
            <a:r>
              <a:rPr lang="en-US" sz="1600" dirty="0">
                <a:latin typeface="Helvetica Neue" panose="02000503000000020004" pitchFamily="2" charset="0"/>
                <a:ea typeface="Helvetica Neue" panose="02000503000000020004" pitchFamily="2" charset="0"/>
                <a:cs typeface="Helvetica Neue" panose="02000503000000020004" pitchFamily="2" charset="0"/>
              </a:rPr>
              <a:t>= 9.78230e-02 cm</a:t>
            </a:r>
            <a:r>
              <a:rPr lang="en-US" sz="1600" baseline="30000" dirty="0">
                <a:latin typeface="Helvetica Neue" panose="02000503000000020004" pitchFamily="2" charset="0"/>
                <a:ea typeface="Helvetica Neue" panose="02000503000000020004" pitchFamily="2" charset="0"/>
                <a:cs typeface="Helvetica Neue" panose="02000503000000020004" pitchFamily="2" charset="0"/>
              </a:rPr>
              <a:t>-1</a:t>
            </a:r>
            <a:r>
              <a:rPr lang="en-US" sz="1600" dirty="0">
                <a:latin typeface="Helvetica Neue" panose="02000503000000020004" pitchFamily="2" charset="0"/>
                <a:ea typeface="Helvetica Neue" panose="02000503000000020004" pitchFamily="2" charset="0"/>
                <a:cs typeface="Helvetica Neue" panose="02000503000000020004" pitchFamily="2" charset="0"/>
              </a:rPr>
              <a:t> </a:t>
            </a:r>
          </a:p>
          <a:p>
            <a:r>
              <a:rPr lang="en-US" sz="1600" dirty="0">
                <a:latin typeface="Helvetica Neue" panose="02000503000000020004" pitchFamily="2" charset="0"/>
                <a:ea typeface="Helvetica Neue" panose="02000503000000020004" pitchFamily="2" charset="0"/>
                <a:cs typeface="Helvetica Neue" panose="02000503000000020004" pitchFamily="2" charset="0"/>
              </a:rPr>
              <a:t>A</a:t>
            </a:r>
            <a:r>
              <a:rPr lang="en-US" sz="1600" baseline="-25000" dirty="0">
                <a:latin typeface="Helvetica Neue" panose="02000503000000020004" pitchFamily="2" charset="0"/>
                <a:ea typeface="Helvetica Neue" panose="02000503000000020004" pitchFamily="2" charset="0"/>
                <a:cs typeface="Helvetica Neue" panose="02000503000000020004" pitchFamily="2" charset="0"/>
              </a:rPr>
              <a:t>2</a:t>
            </a:r>
            <a:r>
              <a:rPr lang="en-US" sz="1600" dirty="0">
                <a:latin typeface="Helvetica Neue" panose="02000503000000020004" pitchFamily="2" charset="0"/>
                <a:ea typeface="Helvetica Neue" panose="02000503000000020004" pitchFamily="2" charset="0"/>
                <a:cs typeface="Helvetica Neue" panose="02000503000000020004" pitchFamily="2" charset="0"/>
              </a:rPr>
              <a:t> = 2.36054e-01 </a:t>
            </a:r>
          </a:p>
        </p:txBody>
      </p:sp>
      <p:sp>
        <p:nvSpPr>
          <p:cNvPr id="26" name="Title 1">
            <a:extLst>
              <a:ext uri="{FF2B5EF4-FFF2-40B4-BE49-F238E27FC236}">
                <a16:creationId xmlns:a16="http://schemas.microsoft.com/office/drawing/2014/main" id="{DE5B246E-E5BC-334F-8646-EA2E8137E2E4}"/>
              </a:ext>
            </a:extLst>
          </p:cNvPr>
          <p:cNvSpPr txBox="1">
            <a:spLocks/>
          </p:cNvSpPr>
          <p:nvPr/>
        </p:nvSpPr>
        <p:spPr>
          <a:xfrm>
            <a:off x="6021776" y="2824040"/>
            <a:ext cx="5165337" cy="6669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 = 100 km, bin 3 (partially saturated)</a:t>
            </a:r>
            <a:endParaRPr lang="en-US" sz="2400" b="1" dirty="0">
              <a:solidFill>
                <a:srgbClr val="FF0000"/>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1038847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40A464-7B4E-3B49-8D80-E6853B9C2A99}"/>
              </a:ext>
            </a:extLst>
          </p:cNvPr>
          <p:cNvSpPr>
            <a:spLocks noGrp="1"/>
          </p:cNvSpPr>
          <p:nvPr>
            <p:ph type="title"/>
          </p:nvPr>
        </p:nvSpPr>
        <p:spPr>
          <a:xfrm>
            <a:off x="1884318" y="2766218"/>
            <a:ext cx="8423363" cy="1325563"/>
          </a:xfrm>
        </p:spPr>
        <p:txBody>
          <a:bodyPr>
            <a:normAutofit/>
          </a:bodyPr>
          <a:lstStyle/>
          <a:p>
            <a:pPr algn="ctr"/>
            <a:r>
              <a:rPr lang="en-US" sz="3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Current recipes: a comparison</a:t>
            </a:r>
          </a:p>
        </p:txBody>
      </p:sp>
    </p:spTree>
    <p:extLst>
      <p:ext uri="{BB962C8B-B14F-4D97-AF65-F5344CB8AC3E}">
        <p14:creationId xmlns:p14="http://schemas.microsoft.com/office/powerpoint/2010/main" val="3241919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40540</TotalTime>
  <Words>1219</Words>
  <Application>Microsoft Macintosh PowerPoint</Application>
  <PresentationFormat>Widescreen</PresentationFormat>
  <Paragraphs>255</Paragraphs>
  <Slides>42</Slides>
  <Notes>20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Light</vt:lpstr>
      <vt:lpstr>Cambria Math</vt:lpstr>
      <vt:lpstr>Helvetica Neue</vt:lpstr>
      <vt:lpstr>Helvetica Neue Condensed</vt:lpstr>
      <vt:lpstr>Symbol</vt:lpstr>
      <vt:lpstr>Office Theme</vt:lpstr>
      <vt:lpstr>   ILS Characterization ExoMars TGO NOMAD Solar Occultation (SO) channel  Giuliano Liuzzi Geronimo Villanueva NASA/GSFC – March-May/2021 </vt:lpstr>
      <vt:lpstr>Method to derive the ILS: self-correlation</vt:lpstr>
      <vt:lpstr>Method to derive the ILS: self-correlation</vt:lpstr>
      <vt:lpstr>PowerPoint Presentation</vt:lpstr>
      <vt:lpstr>Order 165: observation (10x) vs. model (RP 200,000)</vt:lpstr>
      <vt:lpstr>Order 165: functional form for the ILS</vt:lpstr>
      <vt:lpstr>Order 165: functional form for the ILS</vt:lpstr>
      <vt:lpstr>Order 165: are we immune from altitude (i.e. line saturation)?</vt:lpstr>
      <vt:lpstr>Current recipes: a comparison</vt:lpstr>
      <vt:lpstr>* Applied to both gaussians</vt:lpstr>
      <vt:lpstr>* Applied to both gaussians</vt:lpstr>
      <vt:lpstr>* Applied to both gaussians</vt:lpstr>
      <vt:lpstr>* Applied to both gaussians</vt:lpstr>
      <vt:lpstr>Aperture</vt:lpstr>
      <vt:lpstr>Gaussian amplitudes: A_1 and A_2  </vt:lpstr>
      <vt:lpstr>Gaussian widths: σ_1  and σ_2</vt:lpstr>
      <vt:lpstr>Gaussians’ shift:〖 b〗_1- b_2</vt:lpstr>
      <vt:lpstr>2-D images of the solutions</vt:lpstr>
      <vt:lpstr>PowerPoint Presentation</vt:lpstr>
      <vt:lpstr>Comparison between fits using different solutions</vt:lpstr>
      <vt:lpstr>Order 165: spectra between 65 and 160 km fit</vt:lpstr>
      <vt:lpstr>H = 67 km</vt:lpstr>
      <vt:lpstr>H = 85 km</vt:lpstr>
      <vt:lpstr>H = 103 km</vt:lpstr>
      <vt:lpstr>H = 113 km</vt:lpstr>
      <vt:lpstr>H = 131 km</vt:lpstr>
      <vt:lpstr>H = 141 km</vt:lpstr>
      <vt:lpstr>H = 160 km</vt:lpstr>
      <vt:lpstr>PowerPoint Presentation</vt:lpstr>
      <vt:lpstr>Overall recipe</vt:lpstr>
      <vt:lpstr>PowerPoint Presentation</vt:lpstr>
      <vt:lpstr>Gaussians’ shift:〖 b〗_1- b_2 for several orders</vt:lpstr>
      <vt:lpstr>Is there s and/or A_2 variability across orders and pixels?</vt:lpstr>
      <vt:lpstr>PowerPoint Presentation</vt:lpstr>
      <vt:lpstr>PowerPoint Presentation</vt:lpstr>
      <vt:lpstr>PowerPoint Presentation</vt:lpstr>
      <vt:lpstr>PowerPoint Presentation</vt:lpstr>
      <vt:lpstr>CO2 profiles using different orders</vt:lpstr>
      <vt:lpstr>ILS GSFC new solution</vt:lpstr>
      <vt:lpstr>PowerPoint Presentation</vt:lpstr>
      <vt:lpstr>PowerPoint Presentation</vt:lpstr>
      <vt:lpstr>ILS GSFC new solution + 25% offset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AOTF Characterization ExoMars/TGO/NOMAD Solar Occultation (SO) channel </dc:title>
  <dc:creator>Villanueva, Geronimo Luis (GSFC-6930)</dc:creator>
  <cp:lastModifiedBy>Villanueva, Geronimo Luis (GSFC-6930)</cp:lastModifiedBy>
  <cp:revision>263</cp:revision>
  <dcterms:created xsi:type="dcterms:W3CDTF">2021-03-30T13:18:15Z</dcterms:created>
  <dcterms:modified xsi:type="dcterms:W3CDTF">2021-05-25T00:00:51Z</dcterms:modified>
</cp:coreProperties>
</file>